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5"/>
  </p:notesMasterIdLst>
  <p:sldIdLst>
    <p:sldId id="287" r:id="rId2"/>
    <p:sldId id="322" r:id="rId3"/>
    <p:sldId id="323" r:id="rId4"/>
    <p:sldId id="324" r:id="rId5"/>
    <p:sldId id="292" r:id="rId6"/>
    <p:sldId id="293" r:id="rId7"/>
    <p:sldId id="325" r:id="rId8"/>
    <p:sldId id="312" r:id="rId9"/>
    <p:sldId id="313" r:id="rId10"/>
    <p:sldId id="314" r:id="rId11"/>
    <p:sldId id="295" r:id="rId12"/>
    <p:sldId id="316" r:id="rId13"/>
    <p:sldId id="296" r:id="rId14"/>
    <p:sldId id="297" r:id="rId15"/>
    <p:sldId id="298" r:id="rId16"/>
    <p:sldId id="299" r:id="rId17"/>
    <p:sldId id="300" r:id="rId18"/>
    <p:sldId id="327" r:id="rId19"/>
    <p:sldId id="326" r:id="rId20"/>
    <p:sldId id="328" r:id="rId21"/>
    <p:sldId id="301" r:id="rId22"/>
    <p:sldId id="303" r:id="rId23"/>
    <p:sldId id="304" r:id="rId24"/>
    <p:sldId id="305" r:id="rId25"/>
    <p:sldId id="311" r:id="rId26"/>
    <p:sldId id="307" r:id="rId27"/>
    <p:sldId id="310" r:id="rId28"/>
    <p:sldId id="317" r:id="rId29"/>
    <p:sldId id="318" r:id="rId30"/>
    <p:sldId id="319" r:id="rId31"/>
    <p:sldId id="320" r:id="rId32"/>
    <p:sldId id="321" r:id="rId33"/>
    <p:sldId id="309" r:id="rId3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a:srgbClr val="8014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77804" autoAdjust="0"/>
  </p:normalViewPr>
  <p:slideViewPr>
    <p:cSldViewPr>
      <p:cViewPr varScale="1">
        <p:scale>
          <a:sx n="103" d="100"/>
          <a:sy n="103" d="100"/>
        </p:scale>
        <p:origin x="-18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37D58632-CAD2-4881-ADA3-C3A2E5376C39}" type="datetimeFigureOut">
              <a:rPr lang="ru-RU"/>
              <a:pPr>
                <a:defRPr/>
              </a:pPr>
              <a:t>10.11.2015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835AA8FF-BF85-423B-99C3-544FBC6504DD}" type="slidenum">
              <a:rPr lang="ru-RU"/>
              <a:pPr>
                <a:defRPr/>
              </a:pPr>
              <a:t>‹#›</a:t>
            </a:fld>
            <a:endParaRPr lang="ru-RU"/>
          </a:p>
        </p:txBody>
      </p:sp>
    </p:spTree>
    <p:extLst>
      <p:ext uri="{BB962C8B-B14F-4D97-AF65-F5344CB8AC3E}">
        <p14:creationId xmlns:p14="http://schemas.microsoft.com/office/powerpoint/2010/main" xmlns="" val="3306039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Tree>
    <p:extLst>
      <p:ext uri="{BB962C8B-B14F-4D97-AF65-F5344CB8AC3E}">
        <p14:creationId xmlns:p14="http://schemas.microsoft.com/office/powerpoint/2010/main" xmlns="" val="229161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As you can see this question now has a more academic focus which will help candidates who want to use English for future studies. This obviously means that you will have to prepare your students for this part of the paper in a different way. They will need to practise writing essays and you will want to focus on structure – how to plan an answer to this type of question, the kind of language they will need to discuss a subject like this and how to make their essay cohesive. You’ll notice that the word count has increased, and is now 140 to 190 words. </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473283-6C42-4EE8-8218-A7E7C0845350}" type="slidenum">
              <a:rPr lang="en-GB" altLang="en-US" smtClean="0">
                <a:latin typeface="Arial" charset="0"/>
                <a:ea typeface="MS PGothic" pitchFamily="34" charset="-128"/>
              </a:rPr>
              <a:pPr/>
              <a:t>13</a:t>
            </a:fld>
            <a:endParaRPr lang="en-GB" altLang="en-US" smtClean="0">
              <a:latin typeface="Arial" charset="0"/>
              <a:ea typeface="MS PGothic" pitchFamily="34" charset="-128"/>
            </a:endParaRPr>
          </a:p>
        </p:txBody>
      </p:sp>
    </p:spTree>
    <p:extLst>
      <p:ext uri="{BB962C8B-B14F-4D97-AF65-F5344CB8AC3E}">
        <p14:creationId xmlns:p14="http://schemas.microsoft.com/office/powerpoint/2010/main" xmlns="" val="131905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mtClean="0"/>
              <a:t>Here, as you can see, candidates can decide to write an article, a report or an informal letter to a friend.  You’ll see again that the word count has increased and is now 140 to 190 words.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F64086-5B5B-4141-9BB4-AA8B8C8DF3AA}" type="slidenum">
              <a:rPr lang="en-GB" altLang="en-US" smtClean="0">
                <a:latin typeface="Arial" charset="0"/>
                <a:ea typeface="MS PGothic" pitchFamily="34" charset="-128"/>
              </a:rPr>
              <a:pPr/>
              <a:t>15</a:t>
            </a:fld>
            <a:endParaRPr lang="en-GB" altLang="en-US" smtClean="0">
              <a:latin typeface="Arial" charset="0"/>
              <a:ea typeface="MS PGothic" pitchFamily="34" charset="-128"/>
            </a:endParaRPr>
          </a:p>
        </p:txBody>
      </p:sp>
    </p:spTree>
    <p:extLst>
      <p:ext uri="{BB962C8B-B14F-4D97-AF65-F5344CB8AC3E}">
        <p14:creationId xmlns:p14="http://schemas.microsoft.com/office/powerpoint/2010/main" xmlns="" val="221818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079625" y="898525"/>
            <a:ext cx="2714625" cy="2035175"/>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latin typeface="Arial" charset="0"/>
              <a:ea typeface="ＭＳ Ｐゴシック" pitchFamily="1" charset="-128"/>
            </a:endParaRPr>
          </a:p>
        </p:txBody>
      </p:sp>
    </p:spTree>
    <p:extLst>
      <p:ext uri="{BB962C8B-B14F-4D97-AF65-F5344CB8AC3E}">
        <p14:creationId xmlns:p14="http://schemas.microsoft.com/office/powerpoint/2010/main" xmlns="" val="347709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35AA8FF-BF85-423B-99C3-544FBC6504DD}" type="slidenum">
              <a:rPr lang="ru-RU" smtClean="0"/>
              <a:pPr>
                <a:defRPr/>
              </a:pPr>
              <a:t>22</a:t>
            </a:fld>
            <a:endParaRPr lang="ru-RU"/>
          </a:p>
        </p:txBody>
      </p:sp>
    </p:spTree>
    <p:extLst>
      <p:ext uri="{BB962C8B-B14F-4D97-AF65-F5344CB8AC3E}">
        <p14:creationId xmlns:p14="http://schemas.microsoft.com/office/powerpoint/2010/main" xmlns="" val="126828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3886200" y="8685213"/>
            <a:ext cx="2971800" cy="457200"/>
          </a:xfrm>
          <a:prstGeom prst="rect">
            <a:avLst/>
          </a:prstGeom>
          <a:noFill/>
          <a:ln w="9525">
            <a:noFill/>
            <a:round/>
            <a:headEnd/>
            <a:tailEnd/>
          </a:ln>
        </p:spPr>
        <p:txBody>
          <a:bodyPr lIns="89692" tIns="46640" rIns="89692" bIns="46640" anchor="b"/>
          <a:lstStyle/>
          <a:p>
            <a:pPr algn="r" defTabSz="447675" eaLnBrk="1" hangingPunct="1">
              <a:buClr>
                <a:srgbClr val="000000"/>
              </a:buClr>
              <a:buFont typeface="Times New Roman" pitchFamily="18" charset="0"/>
              <a:buNone/>
              <a:tabLst>
                <a:tab pos="0" algn="l"/>
                <a:tab pos="446088" algn="l"/>
                <a:tab pos="895350" algn="l"/>
                <a:tab pos="1341438" algn="l"/>
                <a:tab pos="1789113" algn="l"/>
                <a:tab pos="2238375" algn="l"/>
                <a:tab pos="2686050" algn="l"/>
                <a:tab pos="3130550" algn="l"/>
                <a:tab pos="3579813" algn="l"/>
                <a:tab pos="4029075" algn="l"/>
                <a:tab pos="4476750" algn="l"/>
                <a:tab pos="4921250" algn="l"/>
                <a:tab pos="5370513" algn="l"/>
                <a:tab pos="5819775" algn="l"/>
                <a:tab pos="6267450" algn="l"/>
                <a:tab pos="6713538" algn="l"/>
                <a:tab pos="7161213" algn="l"/>
                <a:tab pos="7610475" algn="l"/>
                <a:tab pos="8058150" algn="l"/>
                <a:tab pos="8504238" algn="l"/>
                <a:tab pos="8951913" algn="l"/>
              </a:tabLst>
            </a:pPr>
            <a:fld id="{4811CB87-553B-42A0-99ED-BBD104737279}" type="slidenum">
              <a:rPr lang="en-GB" altLang="ru-RU" sz="1200" b="1">
                <a:solidFill>
                  <a:srgbClr val="392419"/>
                </a:solidFill>
                <a:latin typeface="Times New Roman" pitchFamily="18" charset="0"/>
              </a:rPr>
              <a:pPr algn="r" defTabSz="447675" eaLnBrk="1" hangingPunct="1">
                <a:buClr>
                  <a:srgbClr val="000000"/>
                </a:buClr>
                <a:buFont typeface="Times New Roman" pitchFamily="18" charset="0"/>
                <a:buNone/>
                <a:tabLst>
                  <a:tab pos="0" algn="l"/>
                  <a:tab pos="446088" algn="l"/>
                  <a:tab pos="895350" algn="l"/>
                  <a:tab pos="1341438" algn="l"/>
                  <a:tab pos="1789113" algn="l"/>
                  <a:tab pos="2238375" algn="l"/>
                  <a:tab pos="2686050" algn="l"/>
                  <a:tab pos="3130550" algn="l"/>
                  <a:tab pos="3579813" algn="l"/>
                  <a:tab pos="4029075" algn="l"/>
                  <a:tab pos="4476750" algn="l"/>
                  <a:tab pos="4921250" algn="l"/>
                  <a:tab pos="5370513" algn="l"/>
                  <a:tab pos="5819775" algn="l"/>
                  <a:tab pos="6267450" algn="l"/>
                  <a:tab pos="6713538" algn="l"/>
                  <a:tab pos="7161213" algn="l"/>
                  <a:tab pos="7610475" algn="l"/>
                  <a:tab pos="8058150" algn="l"/>
                  <a:tab pos="8504238" algn="l"/>
                  <a:tab pos="8951913" algn="l"/>
                </a:tabLst>
              </a:pPr>
              <a:t>32</a:t>
            </a:fld>
            <a:endParaRPr lang="en-GB" altLang="ru-RU" sz="1200" b="1">
              <a:solidFill>
                <a:srgbClr val="392419"/>
              </a:solidFill>
              <a:latin typeface="Times New Roman" pitchFamily="18" charset="0"/>
            </a:endParaRPr>
          </a:p>
        </p:txBody>
      </p:sp>
      <p:sp>
        <p:nvSpPr>
          <p:cNvPr id="100355" name="Rectangle 3"/>
          <p:cNvSpPr>
            <a:spLocks noGrp="1" noChangeArrowheads="1"/>
          </p:cNvSpPr>
          <p:nvPr>
            <p:ph type="body"/>
          </p:nvPr>
        </p:nvSpPr>
        <p:spPr bwMode="auto">
          <a:xfrm>
            <a:off x="685800" y="4343400"/>
            <a:ext cx="5484813" cy="4113213"/>
          </a:xfrm>
          <a:extLst/>
        </p:spPr>
        <p:txBody>
          <a:bodyPr wrap="none" lIns="92044" tIns="46021" rIns="92044" bIns="46021" anchor="ctr">
            <a:normAutofit fontScale="92500" lnSpcReduction="20000"/>
          </a:bodyPr>
          <a:lstStyle/>
          <a:p>
            <a:pPr eaLnBrk="1" hangingPunct="1">
              <a:defRPr/>
            </a:pPr>
            <a:endParaRPr lang="en-GB" altLang="ru-RU" smtClean="0"/>
          </a:p>
          <a:p>
            <a:pPr eaLnBrk="1" hangingPunct="1">
              <a:defRPr/>
            </a:pPr>
            <a:r>
              <a:rPr lang="en-GB" altLang="ru-RU" b="1" smtClean="0"/>
              <a:t>Teacher website</a:t>
            </a:r>
          </a:p>
          <a:p>
            <a:pPr eaLnBrk="1" hangingPunct="1">
              <a:defRPr/>
            </a:pPr>
            <a:r>
              <a:rPr lang="en-GB" altLang="ru-RU" smtClean="0"/>
              <a:t>Point out that the new Cambridge ESOL Teaching website </a:t>
            </a:r>
            <a:br>
              <a:rPr lang="en-GB" altLang="ru-RU" smtClean="0"/>
            </a:br>
            <a:r>
              <a:rPr lang="en-GB" altLang="ru-RU" smtClean="0"/>
              <a:t>(www.teachers.CambridgeESOL.org</a:t>
            </a:r>
            <a:r>
              <a:rPr lang="en-GB" altLang="ru-RU" b="1" smtClean="0"/>
              <a:t>)</a:t>
            </a:r>
            <a:r>
              <a:rPr lang="en-GB" altLang="ru-RU" smtClean="0"/>
              <a:t> provides a user-friendly tool for all </a:t>
            </a:r>
            <a:br>
              <a:rPr lang="en-GB" altLang="ru-RU" smtClean="0"/>
            </a:br>
            <a:r>
              <a:rPr lang="en-GB" altLang="ru-RU" smtClean="0"/>
              <a:t>teachers preparing students for Cambridge ESOL exams. Key features include: </a:t>
            </a:r>
          </a:p>
          <a:p>
            <a:pPr eaLnBrk="1" hangingPunct="1">
              <a:buFontTx/>
              <a:buChar char="•"/>
              <a:defRPr/>
            </a:pPr>
            <a:r>
              <a:rPr lang="en-GB" altLang="ru-RU" smtClean="0"/>
              <a:t>an interactive file-sharing area which allows users to:</a:t>
            </a:r>
          </a:p>
          <a:p>
            <a:pPr marL="466725" lvl="1" indent="-225425" eaLnBrk="1" hangingPunct="1">
              <a:buFont typeface="Courier New" panose="02070309020205020404" pitchFamily="49" charset="0"/>
              <a:buChar char="o"/>
              <a:defRPr/>
            </a:pPr>
            <a:r>
              <a:rPr lang="en-GB" altLang="ru-RU" smtClean="0"/>
              <a:t>download materials (including lesson plans) created by both </a:t>
            </a:r>
            <a:br>
              <a:rPr lang="en-GB" altLang="ru-RU" smtClean="0"/>
            </a:br>
            <a:r>
              <a:rPr lang="en-GB" altLang="ru-RU" smtClean="0"/>
              <a:t>Cambridge ESOL and teachers, handbooks, journals and exam reports</a:t>
            </a:r>
          </a:p>
          <a:p>
            <a:pPr marL="466725" lvl="1" indent="-225425" eaLnBrk="1" hangingPunct="1">
              <a:buFont typeface="Courier New" panose="02070309020205020404" pitchFamily="49" charset="0"/>
              <a:buChar char="o"/>
              <a:defRPr/>
            </a:pPr>
            <a:r>
              <a:rPr lang="en-GB" altLang="ru-RU" smtClean="0"/>
              <a:t>rate and comment on other people’s materials</a:t>
            </a:r>
          </a:p>
          <a:p>
            <a:pPr marL="466725" lvl="1" indent="-225425" eaLnBrk="1" hangingPunct="1">
              <a:buFont typeface="Courier New" panose="02070309020205020404" pitchFamily="49" charset="0"/>
              <a:buChar char="o"/>
              <a:defRPr/>
            </a:pPr>
            <a:r>
              <a:rPr lang="en-GB" altLang="ru-RU" smtClean="0"/>
              <a:t>upload their own teaching materials.</a:t>
            </a:r>
          </a:p>
          <a:p>
            <a:pPr eaLnBrk="1" hangingPunct="1">
              <a:buFontTx/>
              <a:buChar char="•"/>
              <a:defRPr/>
            </a:pPr>
            <a:r>
              <a:rPr lang="en-GB" altLang="ru-RU" smtClean="0"/>
              <a:t>a new ‘Advice for Teachers’ section offering teaching tips and strategies </a:t>
            </a:r>
            <a:br>
              <a:rPr lang="en-GB" altLang="ru-RU" smtClean="0"/>
            </a:br>
            <a:r>
              <a:rPr lang="en-GB" altLang="ru-RU" smtClean="0"/>
              <a:t>for every paper of each exam</a:t>
            </a:r>
          </a:p>
          <a:p>
            <a:pPr eaLnBrk="1" hangingPunct="1">
              <a:buFontTx/>
              <a:buChar char="•"/>
              <a:defRPr/>
            </a:pPr>
            <a:r>
              <a:rPr lang="en-GB" altLang="ru-RU" smtClean="0"/>
              <a:t>moderated discussion forums for each exam</a:t>
            </a:r>
          </a:p>
          <a:p>
            <a:pPr eaLnBrk="1" hangingPunct="1">
              <a:buFontTx/>
              <a:buChar char="•"/>
              <a:defRPr/>
            </a:pPr>
            <a:r>
              <a:rPr lang="en-GB" altLang="ru-RU" smtClean="0"/>
              <a:t>links to publishers and published materials for each exam</a:t>
            </a:r>
          </a:p>
          <a:p>
            <a:pPr eaLnBrk="1" hangingPunct="1">
              <a:buFontTx/>
              <a:buChar char="•"/>
              <a:defRPr/>
            </a:pPr>
            <a:r>
              <a:rPr lang="en-GB" altLang="ru-RU" smtClean="0"/>
              <a:t>access to a handbook for each exam, sample papers, exam reports, and </a:t>
            </a:r>
            <a:br>
              <a:rPr lang="en-GB" altLang="ru-RU" smtClean="0"/>
            </a:br>
            <a:r>
              <a:rPr lang="en-GB" altLang="ru-RU" smtClean="0"/>
              <a:t>further information on our teaching awards.</a:t>
            </a:r>
          </a:p>
          <a:p>
            <a:pPr eaLnBrk="1" hangingPunct="1">
              <a:buFontTx/>
              <a:buChar char="•"/>
              <a:defRPr/>
            </a:pPr>
            <a:r>
              <a:rPr lang="en-GB" altLang="ru-RU" smtClean="0"/>
              <a:t>an events area that allows users to search for events according to </a:t>
            </a:r>
            <a:br>
              <a:rPr lang="en-GB" altLang="ru-RU" smtClean="0"/>
            </a:br>
            <a:r>
              <a:rPr lang="en-GB" altLang="ru-RU" smtClean="0"/>
              <a:t>location and exam</a:t>
            </a:r>
          </a:p>
          <a:p>
            <a:pPr eaLnBrk="1" hangingPunct="1">
              <a:buFontTx/>
              <a:buChar char="•"/>
              <a:defRPr/>
            </a:pPr>
            <a:endParaRPr lang="en-GB" altLang="ru-RU" smtClean="0"/>
          </a:p>
          <a:p>
            <a:pPr eaLnBrk="1" hangingPunct="1">
              <a:defRPr/>
            </a:pPr>
            <a:r>
              <a:rPr lang="en-GB" altLang="ru-RU" b="1" smtClean="0"/>
              <a:t>Publications</a:t>
            </a:r>
          </a:p>
          <a:p>
            <a:pPr eaLnBrk="1" hangingPunct="1">
              <a:defRPr/>
            </a:pPr>
            <a:r>
              <a:rPr lang="en-GB" altLang="ru-RU" smtClean="0"/>
              <a:t>Cambridge ESOL has expanded the number of publications it offers teachers </a:t>
            </a:r>
            <a:br>
              <a:rPr lang="en-GB" altLang="ru-RU" smtClean="0"/>
            </a:br>
            <a:r>
              <a:rPr lang="en-GB" altLang="ru-RU" smtClean="0"/>
              <a:t>and candidates. Current launches include a range of Past Paper Packs and </a:t>
            </a:r>
            <a:br>
              <a:rPr lang="en-GB" altLang="ru-RU" smtClean="0"/>
            </a:br>
            <a:r>
              <a:rPr lang="en-GB" altLang="ru-RU" smtClean="0"/>
              <a:t>Top Tips for IELTS Academic and Top Tips for IELTS General Training.</a:t>
            </a:r>
          </a:p>
          <a:p>
            <a:pPr eaLnBrk="1" hangingPunct="1">
              <a:buFontTx/>
              <a:buChar char="•"/>
              <a:defRPr/>
            </a:pPr>
            <a:endParaRPr lang="en-GB" altLang="ru-RU" smtClean="0"/>
          </a:p>
          <a:p>
            <a:pPr eaLnBrk="1" hangingPunct="1">
              <a:defRPr/>
            </a:pPr>
            <a:endParaRPr lang="en-GB" altLang="ru-RU" smtClean="0"/>
          </a:p>
          <a:p>
            <a:pPr eaLnBrk="1" hangingPunct="1">
              <a:defRPr/>
            </a:pPr>
            <a:endParaRPr lang="en-GB" altLang="ru-RU" smtClean="0"/>
          </a:p>
          <a:p>
            <a:pPr eaLnBrk="1" hangingPunct="1">
              <a:defRPr/>
            </a:pPr>
            <a:endParaRPr lang="en-GB" altLang="ru-RU" smtClean="0"/>
          </a:p>
          <a:p>
            <a:pPr eaLnBrk="1" hangingPunct="1">
              <a:defRPr/>
            </a:pPr>
            <a:endParaRPr lang="en-GB" altLang="ru-RU" smtClean="0"/>
          </a:p>
        </p:txBody>
      </p:sp>
    </p:spTree>
    <p:extLst>
      <p:ext uri="{BB962C8B-B14F-4D97-AF65-F5344CB8AC3E}">
        <p14:creationId xmlns:p14="http://schemas.microsoft.com/office/powerpoint/2010/main" xmlns="" val="2554579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11" descr="CambridgeEnglish_PPT_TitleSlide"/>
          <p:cNvPicPr>
            <a:picLocks noChangeAspect="1" noChangeArrowheads="1"/>
          </p:cNvPicPr>
          <p:nvPr/>
        </p:nvPicPr>
        <p:blipFill>
          <a:blip r:embed="rId2" cstate="email"/>
          <a:srcRect/>
          <a:stretch>
            <a:fillRect/>
          </a:stretch>
        </p:blipFill>
        <p:spPr bwMode="auto">
          <a:xfrm>
            <a:off x="0" y="0"/>
            <a:ext cx="9145588" cy="6859588"/>
          </a:xfrm>
          <a:prstGeom prst="rect">
            <a:avLst/>
          </a:prstGeom>
          <a:noFill/>
          <a:ln w="9525">
            <a:noFill/>
            <a:miter lim="800000"/>
            <a:headEnd/>
            <a:tailEnd/>
          </a:ln>
        </p:spPr>
      </p:pic>
      <p:pic>
        <p:nvPicPr>
          <p:cNvPr id="5" name="Picture 2"/>
          <p:cNvPicPr>
            <a:picLocks noChangeAspect="1" noChangeArrowheads="1"/>
          </p:cNvPicPr>
          <p:nvPr/>
        </p:nvPicPr>
        <p:blipFill>
          <a:blip r:embed="rId3" cstate="email"/>
          <a:srcRect/>
          <a:stretch>
            <a:fillRect/>
          </a:stretch>
        </p:blipFill>
        <p:spPr bwMode="auto">
          <a:xfrm>
            <a:off x="6400800" y="304800"/>
            <a:ext cx="2238375" cy="504825"/>
          </a:xfrm>
          <a:prstGeom prst="rect">
            <a:avLst/>
          </a:prstGeom>
          <a:noFill/>
          <a:ln w="9525">
            <a:noFill/>
            <a:miter lim="800000"/>
            <a:headEnd/>
            <a:tailEnd/>
          </a:ln>
        </p:spPr>
      </p:pic>
      <p:sp>
        <p:nvSpPr>
          <p:cNvPr id="6" name="Прямоугольник 5"/>
          <p:cNvSpPr/>
          <p:nvPr/>
        </p:nvSpPr>
        <p:spPr>
          <a:xfrm>
            <a:off x="228600" y="5562600"/>
            <a:ext cx="4267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699" name="Rectangle 3"/>
          <p:cNvSpPr>
            <a:spLocks noGrp="1" noChangeArrowheads="1"/>
          </p:cNvSpPr>
          <p:nvPr>
            <p:ph type="ctrTitle"/>
          </p:nvPr>
        </p:nvSpPr>
        <p:spPr>
          <a:xfrm>
            <a:off x="685800" y="2130425"/>
            <a:ext cx="7772400" cy="1470025"/>
          </a:xfrm>
        </p:spPr>
        <p:txBody>
          <a:bodyPr/>
          <a:lstStyle>
            <a:lvl1pPr>
              <a:defRPr sz="5400"/>
            </a:lvl1pPr>
          </a:lstStyle>
          <a:p>
            <a:r>
              <a:rPr lang="ru-RU" smtClean="0"/>
              <a:t>Образец заголовка</a:t>
            </a:r>
            <a:endParaRPr lang="en-GB"/>
          </a:p>
        </p:txBody>
      </p:sp>
      <p:sp>
        <p:nvSpPr>
          <p:cNvPr id="29700" name="Rectangle 4"/>
          <p:cNvSpPr>
            <a:spLocks noGrp="1" noChangeArrowheads="1"/>
          </p:cNvSpPr>
          <p:nvPr>
            <p:ph type="subTitle" idx="1"/>
          </p:nvPr>
        </p:nvSpPr>
        <p:spPr>
          <a:xfrm>
            <a:off x="684213" y="3886200"/>
            <a:ext cx="7775575" cy="1752600"/>
          </a:xfrm>
        </p:spPr>
        <p:txBody>
          <a:bodyPr/>
          <a:lstStyle>
            <a:lvl1pPr marL="0" indent="0">
              <a:defRPr/>
            </a:lvl1pPr>
          </a:lstStyle>
          <a:p>
            <a:r>
              <a:rPr lang="ru-RU" smtClean="0"/>
              <a:t>Образец подзаголовка</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Вертикальный заголовок 1"/>
          <p:cNvSpPr>
            <a:spLocks noGrp="1"/>
          </p:cNvSpPr>
          <p:nvPr>
            <p:ph type="title" orient="vert"/>
          </p:nvPr>
        </p:nvSpPr>
        <p:spPr>
          <a:xfrm>
            <a:off x="6629400" y="908050"/>
            <a:ext cx="2057400" cy="52181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08050"/>
            <a:ext cx="6019800" cy="52181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457200" y="908050"/>
            <a:ext cx="8229600" cy="9366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9138"/>
            <a:ext cx="8229600" cy="4137025"/>
          </a:xfrm>
        </p:spPr>
        <p:txBody>
          <a:bodyPr/>
          <a:lstStyle/>
          <a:p>
            <a:pPr lvl="0"/>
            <a:r>
              <a:rPr lang="ru-RU" noProof="0" smtClean="0"/>
              <a:t>Вставка таблицы</a:t>
            </a:r>
            <a:endParaRPr lang="ru-RU"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9138"/>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9138"/>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ambridgeEnglish_PPT_ContentSlide"/>
          <p:cNvPicPr>
            <a:picLocks noChangeAspect="1" noChangeArrowheads="1"/>
          </p:cNvPicPr>
          <p:nvPr/>
        </p:nvPicPr>
        <p:blipFill>
          <a:blip r:embed="rId14" cstate="email"/>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9080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GB" smtClean="0"/>
          </a:p>
        </p:txBody>
      </p:sp>
      <p:sp>
        <p:nvSpPr>
          <p:cNvPr id="1028" name="Rectangle 3"/>
          <p:cNvSpPr>
            <a:spLocks noGrp="1" noChangeArrowheads="1"/>
          </p:cNvSpPr>
          <p:nvPr>
            <p:ph type="body" idx="1"/>
          </p:nvPr>
        </p:nvSpPr>
        <p:spPr bwMode="auto">
          <a:xfrm>
            <a:off x="457200" y="1989138"/>
            <a:ext cx="822960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smtClean="0"/>
          </a:p>
        </p:txBody>
      </p:sp>
      <p:sp>
        <p:nvSpPr>
          <p:cNvPr id="5" name="Прямоугольник 4"/>
          <p:cNvSpPr/>
          <p:nvPr/>
        </p:nvSpPr>
        <p:spPr>
          <a:xfrm>
            <a:off x="228600" y="62484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rgbClr val="801431"/>
          </a:solidFill>
          <a:latin typeface="+mj-lt"/>
          <a:ea typeface="+mj-ea"/>
          <a:cs typeface="+mj-cs"/>
        </a:defRPr>
      </a:lvl1pPr>
      <a:lvl2pPr algn="l" rtl="0" eaLnBrk="0" fontAlgn="base" hangingPunct="0">
        <a:spcBef>
          <a:spcPct val="0"/>
        </a:spcBef>
        <a:spcAft>
          <a:spcPct val="0"/>
        </a:spcAft>
        <a:defRPr sz="4400">
          <a:solidFill>
            <a:srgbClr val="801431"/>
          </a:solidFill>
          <a:latin typeface="Arial" charset="0"/>
        </a:defRPr>
      </a:lvl2pPr>
      <a:lvl3pPr algn="l" rtl="0" eaLnBrk="0" fontAlgn="base" hangingPunct="0">
        <a:spcBef>
          <a:spcPct val="0"/>
        </a:spcBef>
        <a:spcAft>
          <a:spcPct val="0"/>
        </a:spcAft>
        <a:defRPr sz="4400">
          <a:solidFill>
            <a:srgbClr val="801431"/>
          </a:solidFill>
          <a:latin typeface="Arial" charset="0"/>
        </a:defRPr>
      </a:lvl3pPr>
      <a:lvl4pPr algn="l" rtl="0" eaLnBrk="0" fontAlgn="base" hangingPunct="0">
        <a:spcBef>
          <a:spcPct val="0"/>
        </a:spcBef>
        <a:spcAft>
          <a:spcPct val="0"/>
        </a:spcAft>
        <a:defRPr sz="4400">
          <a:solidFill>
            <a:srgbClr val="801431"/>
          </a:solidFill>
          <a:latin typeface="Arial" charset="0"/>
        </a:defRPr>
      </a:lvl4pPr>
      <a:lvl5pPr algn="l" rtl="0" eaLnBrk="0" fontAlgn="base" hangingPunct="0">
        <a:spcBef>
          <a:spcPct val="0"/>
        </a:spcBef>
        <a:spcAft>
          <a:spcPct val="0"/>
        </a:spcAft>
        <a:defRPr sz="4400">
          <a:solidFill>
            <a:srgbClr val="801431"/>
          </a:solidFill>
          <a:latin typeface="Arial" charset="0"/>
        </a:defRPr>
      </a:lvl5pPr>
      <a:lvl6pPr marL="457200" algn="l" rtl="0" eaLnBrk="1" fontAlgn="base" hangingPunct="1">
        <a:spcBef>
          <a:spcPct val="0"/>
        </a:spcBef>
        <a:spcAft>
          <a:spcPct val="0"/>
        </a:spcAft>
        <a:defRPr sz="4400">
          <a:solidFill>
            <a:srgbClr val="801431"/>
          </a:solidFill>
          <a:latin typeface="Arial" charset="0"/>
        </a:defRPr>
      </a:lvl6pPr>
      <a:lvl7pPr marL="914400" algn="l" rtl="0" eaLnBrk="1" fontAlgn="base" hangingPunct="1">
        <a:spcBef>
          <a:spcPct val="0"/>
        </a:spcBef>
        <a:spcAft>
          <a:spcPct val="0"/>
        </a:spcAft>
        <a:defRPr sz="4400">
          <a:solidFill>
            <a:srgbClr val="801431"/>
          </a:solidFill>
          <a:latin typeface="Arial" charset="0"/>
        </a:defRPr>
      </a:lvl7pPr>
      <a:lvl8pPr marL="1371600" algn="l" rtl="0" eaLnBrk="1" fontAlgn="base" hangingPunct="1">
        <a:spcBef>
          <a:spcPct val="0"/>
        </a:spcBef>
        <a:spcAft>
          <a:spcPct val="0"/>
        </a:spcAft>
        <a:defRPr sz="4400">
          <a:solidFill>
            <a:srgbClr val="801431"/>
          </a:solidFill>
          <a:latin typeface="Arial" charset="0"/>
        </a:defRPr>
      </a:lvl8pPr>
      <a:lvl9pPr marL="1828800" algn="l" rtl="0" eaLnBrk="1" fontAlgn="base" hangingPunct="1">
        <a:spcBef>
          <a:spcPct val="0"/>
        </a:spcBef>
        <a:spcAft>
          <a:spcPct val="0"/>
        </a:spcAft>
        <a:defRPr sz="4400">
          <a:solidFill>
            <a:srgbClr val="801431"/>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eachers.cambridgeenglish.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p:cNvSpPr>
          <p:nvPr/>
        </p:nvSpPr>
        <p:spPr bwMode="auto">
          <a:xfrm>
            <a:off x="965200" y="2894013"/>
            <a:ext cx="4548188" cy="3006725"/>
          </a:xfrm>
          <a:prstGeom prst="rect">
            <a:avLst/>
          </a:prstGeom>
          <a:noFill/>
          <a:ln w="25400">
            <a:noFill/>
            <a:miter lim="800000"/>
            <a:headEnd/>
            <a:tailEnd/>
          </a:ln>
        </p:spPr>
        <p:txBody>
          <a:bodyPr lIns="160717" tIns="160717" rIns="160717" bIns="160717" anchor="ctr"/>
          <a:lstStyle/>
          <a:p>
            <a:r>
              <a:rPr lang="en-US" sz="2500" dirty="0" smtClean="0">
                <a:solidFill>
                  <a:srgbClr val="8A7E4B"/>
                </a:solidFill>
              </a:rPr>
              <a:t>ASSESSING PRODUCTIVE SKILLS AT B2. UPDATED FIRST WRITING AND SPEAKING</a:t>
            </a:r>
            <a:endParaRPr lang="en-US" sz="2500" dirty="0">
              <a:solidFill>
                <a:srgbClr val="8A7E4B"/>
              </a:solidFill>
            </a:endParaRPr>
          </a:p>
        </p:txBody>
      </p:sp>
      <p:grpSp>
        <p:nvGrpSpPr>
          <p:cNvPr id="2" name="7 Grupo"/>
          <p:cNvGrpSpPr>
            <a:grpSpLocks/>
          </p:cNvGrpSpPr>
          <p:nvPr/>
        </p:nvGrpSpPr>
        <p:grpSpPr bwMode="auto">
          <a:xfrm>
            <a:off x="-4200525" y="-5384800"/>
            <a:ext cx="15624175" cy="13839825"/>
            <a:chOff x="-8961438" y="-11488738"/>
            <a:chExt cx="33332738" cy="29527501"/>
          </a:xfrm>
        </p:grpSpPr>
        <p:pic>
          <p:nvPicPr>
            <p:cNvPr id="16388" name="Picture 8"/>
            <p:cNvPicPr>
              <a:picLocks noChangeAspect="1"/>
            </p:cNvPicPr>
            <p:nvPr/>
          </p:nvPicPr>
          <p:blipFill>
            <a:blip r:embed="rId3" cstate="print"/>
            <a:srcRect/>
            <a:stretch>
              <a:fillRect/>
            </a:stretch>
          </p:blipFill>
          <p:spPr bwMode="auto">
            <a:xfrm rot="-7203305">
              <a:off x="756443" y="-4266406"/>
              <a:ext cx="14927263" cy="9696450"/>
            </a:xfrm>
            <a:prstGeom prst="rect">
              <a:avLst/>
            </a:prstGeom>
            <a:noFill/>
            <a:ln w="9525">
              <a:noFill/>
              <a:miter lim="800000"/>
              <a:headEnd/>
              <a:tailEnd/>
            </a:ln>
          </p:spPr>
        </p:pic>
        <p:pic>
          <p:nvPicPr>
            <p:cNvPr id="16389" name="Picture 9"/>
            <p:cNvPicPr>
              <a:picLocks noChangeAspect="1"/>
            </p:cNvPicPr>
            <p:nvPr/>
          </p:nvPicPr>
          <p:blipFill>
            <a:blip r:embed="rId4" cstate="print"/>
            <a:srcRect/>
            <a:stretch>
              <a:fillRect/>
            </a:stretch>
          </p:blipFill>
          <p:spPr bwMode="auto">
            <a:xfrm rot="19534031" flipV="1">
              <a:off x="10494963" y="-11488738"/>
              <a:ext cx="10371137" cy="14997113"/>
            </a:xfrm>
            <a:prstGeom prst="rect">
              <a:avLst/>
            </a:prstGeom>
            <a:noFill/>
            <a:ln w="9525">
              <a:noFill/>
              <a:miter lim="800000"/>
              <a:headEnd/>
              <a:tailEnd/>
            </a:ln>
          </p:spPr>
        </p:pic>
        <p:pic>
          <p:nvPicPr>
            <p:cNvPr id="16390" name="Picture 10"/>
            <p:cNvPicPr>
              <a:picLocks noChangeAspect="1"/>
            </p:cNvPicPr>
            <p:nvPr/>
          </p:nvPicPr>
          <p:blipFill>
            <a:blip r:embed="rId5" cstate="print"/>
            <a:srcRect/>
            <a:stretch>
              <a:fillRect/>
            </a:stretch>
          </p:blipFill>
          <p:spPr bwMode="auto">
            <a:xfrm rot="-8388276">
              <a:off x="9964738" y="6916738"/>
              <a:ext cx="14406562" cy="11122025"/>
            </a:xfrm>
            <a:prstGeom prst="rect">
              <a:avLst/>
            </a:prstGeom>
            <a:noFill/>
            <a:ln w="9525">
              <a:noFill/>
              <a:miter lim="800000"/>
              <a:headEnd/>
              <a:tailEnd/>
            </a:ln>
          </p:spPr>
        </p:pic>
        <p:pic>
          <p:nvPicPr>
            <p:cNvPr id="16391" name="Picture 12"/>
            <p:cNvPicPr>
              <a:picLocks noChangeAspect="1"/>
            </p:cNvPicPr>
            <p:nvPr/>
          </p:nvPicPr>
          <p:blipFill>
            <a:blip r:embed="rId6" cstate="print"/>
            <a:srcRect/>
            <a:stretch>
              <a:fillRect/>
            </a:stretch>
          </p:blipFill>
          <p:spPr bwMode="auto">
            <a:xfrm rot="5171144" flipH="1">
              <a:off x="731838" y="-6211888"/>
              <a:ext cx="5276850" cy="24663401"/>
            </a:xfrm>
            <a:prstGeom prst="rect">
              <a:avLst/>
            </a:prstGeom>
            <a:noFill/>
            <a:ln w="9525">
              <a:noFill/>
              <a:miter lim="800000"/>
              <a:headEnd/>
              <a:tailEnd/>
            </a:ln>
          </p:spPr>
        </p:pic>
        <p:pic>
          <p:nvPicPr>
            <p:cNvPr id="16392" name="Picture 14"/>
            <p:cNvPicPr>
              <a:picLocks noChangeAspect="1"/>
            </p:cNvPicPr>
            <p:nvPr/>
          </p:nvPicPr>
          <p:blipFill>
            <a:blip r:embed="rId7" cstate="print"/>
            <a:srcRect/>
            <a:stretch>
              <a:fillRect/>
            </a:stretch>
          </p:blipFill>
          <p:spPr bwMode="auto">
            <a:xfrm rot="5400000">
              <a:off x="90487" y="-5729287"/>
              <a:ext cx="11401425" cy="2011680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wipe(up)">
                                      <p:cBhvr>
                                        <p:cTn id="11" dur="500"/>
                                        <p:tgtEl>
                                          <p:spTgt spid="71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xit" presetSubtype="8" fill="hold" nodeType="clickEffect">
                                  <p:stCondLst>
                                    <p:cond delay="0"/>
                                  </p:stCondLst>
                                  <p:childTnLst>
                                    <p:animEffect transition="out" filter="wipe(left)">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1000"/>
                                        <p:tgtEl>
                                          <p:spTgt spid="7174"/>
                                        </p:tgtEl>
                                      </p:cBhvr>
                                    </p:animEffect>
                                    <p:set>
                                      <p:cBhvr>
                                        <p:cTn id="19" dur="1" fill="hold">
                                          <p:stCondLst>
                                            <p:cond delay="999"/>
                                          </p:stCondLst>
                                        </p:cTn>
                                        <p:tgtEl>
                                          <p:spTgt spid="7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P spid="7174" grpId="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The construct of writing tasks</a:t>
            </a:r>
            <a:endParaRPr lang="ru-RU" dirty="0"/>
          </a:p>
        </p:txBody>
      </p:sp>
      <p:sp>
        <p:nvSpPr>
          <p:cNvPr id="5" name="Содержимое 4"/>
          <p:cNvSpPr>
            <a:spLocks noGrp="1"/>
          </p:cNvSpPr>
          <p:nvPr>
            <p:ph sz="half" idx="1"/>
          </p:nvPr>
        </p:nvSpPr>
        <p:spPr/>
        <p:txBody>
          <a:bodyPr/>
          <a:lstStyle/>
          <a:p>
            <a:r>
              <a:rPr lang="en-US" dirty="0" smtClean="0"/>
              <a:t>Write</a:t>
            </a:r>
          </a:p>
          <a:p>
            <a:r>
              <a:rPr lang="en-US" dirty="0" smtClean="0"/>
              <a:t>Write about x</a:t>
            </a:r>
          </a:p>
          <a:p>
            <a:r>
              <a:rPr lang="en-US" dirty="0" smtClean="0"/>
              <a:t>Write a letter to your friend about x</a:t>
            </a:r>
          </a:p>
          <a:p>
            <a:r>
              <a:rPr lang="en-US" dirty="0" smtClean="0"/>
              <a:t>Write a letter to your friend about x and y asking z</a:t>
            </a:r>
          </a:p>
          <a:p>
            <a:endParaRPr lang="ru-RU" dirty="0"/>
          </a:p>
        </p:txBody>
      </p:sp>
      <p:sp>
        <p:nvSpPr>
          <p:cNvPr id="6" name="Содержимое 5"/>
          <p:cNvSpPr>
            <a:spLocks noGrp="1"/>
          </p:cNvSpPr>
          <p:nvPr>
            <p:ph sz="half" idx="2"/>
          </p:nvPr>
        </p:nvSpPr>
        <p:spPr/>
        <p:txBody>
          <a:bodyPr/>
          <a:lstStyle/>
          <a:p>
            <a:r>
              <a:rPr lang="en-US" dirty="0" smtClean="0">
                <a:solidFill>
                  <a:srgbClr val="00B050"/>
                </a:solidFill>
              </a:rPr>
              <a:t>linguistic</a:t>
            </a:r>
          </a:p>
          <a:p>
            <a:r>
              <a:rPr lang="en-US" dirty="0" smtClean="0">
                <a:solidFill>
                  <a:srgbClr val="00B050"/>
                </a:solidFill>
              </a:rPr>
              <a:t>message</a:t>
            </a:r>
          </a:p>
          <a:p>
            <a:r>
              <a:rPr lang="en-US" dirty="0" smtClean="0">
                <a:solidFill>
                  <a:srgbClr val="00B050"/>
                </a:solidFill>
              </a:rPr>
              <a:t>sociolinguistic</a:t>
            </a:r>
          </a:p>
          <a:p>
            <a:endParaRPr lang="en-US" dirty="0" smtClean="0">
              <a:solidFill>
                <a:srgbClr val="00B050"/>
              </a:solidFill>
            </a:endParaRPr>
          </a:p>
          <a:p>
            <a:r>
              <a:rPr lang="en-US" dirty="0" smtClean="0">
                <a:solidFill>
                  <a:srgbClr val="00B050"/>
                </a:solidFill>
              </a:rPr>
              <a:t>cognitive</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linds(horizont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linds(horizontal)">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906463"/>
            <a:ext cx="8229600" cy="936625"/>
          </a:xfrm>
        </p:spPr>
        <p:txBody>
          <a:bodyPr/>
          <a:lstStyle/>
          <a:p>
            <a:r>
              <a:rPr lang="en-GB" altLang="en-US" smtClean="0"/>
              <a:t>Assessment criteria</a:t>
            </a:r>
          </a:p>
        </p:txBody>
      </p:sp>
      <p:sp>
        <p:nvSpPr>
          <p:cNvPr id="8195" name="Content Placeholder 2"/>
          <p:cNvSpPr>
            <a:spLocks noGrp="1"/>
          </p:cNvSpPr>
          <p:nvPr>
            <p:ph idx="1"/>
          </p:nvPr>
        </p:nvSpPr>
        <p:spPr>
          <a:xfrm>
            <a:off x="457200" y="1990725"/>
            <a:ext cx="8229600" cy="4137025"/>
          </a:xfrm>
        </p:spPr>
        <p:txBody>
          <a:bodyPr/>
          <a:lstStyle/>
          <a:p>
            <a:pPr marL="341313" indent="-341313">
              <a:buFontTx/>
              <a:buChar char="•"/>
            </a:pPr>
            <a:r>
              <a:rPr lang="en-GB" altLang="en-US" sz="2800" smtClean="0"/>
              <a:t>Content</a:t>
            </a:r>
          </a:p>
          <a:p>
            <a:pPr marL="341313" indent="-341313">
              <a:buFontTx/>
              <a:buChar char="•"/>
            </a:pPr>
            <a:endParaRPr lang="en-GB" altLang="en-US" sz="2800" smtClean="0"/>
          </a:p>
          <a:p>
            <a:pPr marL="341313" indent="-341313">
              <a:buFontTx/>
              <a:buChar char="•"/>
            </a:pPr>
            <a:r>
              <a:rPr lang="en-GB" altLang="en-US" sz="2800" smtClean="0"/>
              <a:t>Communicative Achievement</a:t>
            </a:r>
          </a:p>
          <a:p>
            <a:pPr marL="341313" indent="-341313">
              <a:buFontTx/>
              <a:buChar char="•"/>
            </a:pPr>
            <a:endParaRPr lang="en-GB" altLang="en-US" sz="2800" smtClean="0"/>
          </a:p>
          <a:p>
            <a:pPr marL="341313" indent="-341313">
              <a:buFontTx/>
              <a:buChar char="•"/>
            </a:pPr>
            <a:r>
              <a:rPr lang="en-GB" altLang="en-US" sz="2800" smtClean="0"/>
              <a:t>Organisation</a:t>
            </a:r>
          </a:p>
          <a:p>
            <a:pPr marL="341313" indent="-341313">
              <a:buFontTx/>
              <a:buChar char="•"/>
            </a:pPr>
            <a:endParaRPr lang="en-GB" altLang="en-US" sz="2800" smtClean="0"/>
          </a:p>
          <a:p>
            <a:pPr marL="341313" indent="-341313">
              <a:buFontTx/>
              <a:buChar char="•"/>
            </a:pPr>
            <a:r>
              <a:rPr lang="en-GB" altLang="en-US" sz="2800" smtClean="0"/>
              <a:t>Language</a:t>
            </a:r>
          </a:p>
          <a:p>
            <a:pPr marL="341313" indent="-341313">
              <a:buFontTx/>
              <a:buChar char="•"/>
            </a:pPr>
            <a:endParaRPr lang="en-GB" altLang="en-US" sz="2800" smtClean="0"/>
          </a:p>
        </p:txBody>
      </p:sp>
      <p:sp>
        <p:nvSpPr>
          <p:cNvPr id="4" name="TextBox 3"/>
          <p:cNvSpPr txBox="1">
            <a:spLocks noChangeArrowheads="1"/>
          </p:cNvSpPr>
          <p:nvPr/>
        </p:nvSpPr>
        <p:spPr bwMode="auto">
          <a:xfrm>
            <a:off x="457200" y="2420938"/>
            <a:ext cx="6551613" cy="430212"/>
          </a:xfrm>
          <a:prstGeom prst="rect">
            <a:avLst/>
          </a:prstGeom>
          <a:noFill/>
          <a:ln w="9525">
            <a:noFill/>
            <a:miter lim="800000"/>
            <a:headEnd/>
            <a:tailEnd/>
          </a:ln>
        </p:spPr>
        <p:txBody>
          <a:bodyPr>
            <a:spAutoFit/>
          </a:bodyPr>
          <a:lstStyle/>
          <a:p>
            <a:pPr marL="341313" indent="-341313"/>
            <a:r>
              <a:rPr lang="en-GB" altLang="en-US" sz="2200">
                <a:solidFill>
                  <a:srgbClr val="0070C0"/>
                </a:solidFill>
              </a:rPr>
              <a:t>	How well the candidate has fulfilled the task.</a:t>
            </a:r>
          </a:p>
        </p:txBody>
      </p:sp>
      <p:sp>
        <p:nvSpPr>
          <p:cNvPr id="5" name="TextBox 4"/>
          <p:cNvSpPr txBox="1">
            <a:spLocks noChangeArrowheads="1"/>
          </p:cNvSpPr>
          <p:nvPr/>
        </p:nvSpPr>
        <p:spPr bwMode="auto">
          <a:xfrm>
            <a:off x="457200" y="3387725"/>
            <a:ext cx="8135938" cy="768350"/>
          </a:xfrm>
          <a:prstGeom prst="rect">
            <a:avLst/>
          </a:prstGeom>
          <a:noFill/>
          <a:ln w="9525">
            <a:noFill/>
            <a:miter lim="800000"/>
            <a:headEnd/>
            <a:tailEnd/>
          </a:ln>
        </p:spPr>
        <p:txBody>
          <a:bodyPr>
            <a:spAutoFit/>
          </a:bodyPr>
          <a:lstStyle/>
          <a:p>
            <a:pPr marL="341313" indent="-341313"/>
            <a:r>
              <a:rPr lang="en-GB" altLang="en-US" sz="2200">
                <a:solidFill>
                  <a:srgbClr val="0070C0"/>
                </a:solidFill>
              </a:rPr>
              <a:t>	How appropriate the writing is for the task and whether the candidate has used the appropriate register.</a:t>
            </a:r>
          </a:p>
        </p:txBody>
      </p:sp>
      <p:sp>
        <p:nvSpPr>
          <p:cNvPr id="6" name="TextBox 5"/>
          <p:cNvSpPr txBox="1">
            <a:spLocks noChangeArrowheads="1"/>
          </p:cNvSpPr>
          <p:nvPr/>
        </p:nvSpPr>
        <p:spPr bwMode="auto">
          <a:xfrm>
            <a:off x="457200" y="4437063"/>
            <a:ext cx="8135938" cy="769937"/>
          </a:xfrm>
          <a:prstGeom prst="rect">
            <a:avLst/>
          </a:prstGeom>
          <a:noFill/>
          <a:ln w="9525">
            <a:noFill/>
            <a:miter lim="800000"/>
            <a:headEnd/>
            <a:tailEnd/>
          </a:ln>
        </p:spPr>
        <p:txBody>
          <a:bodyPr>
            <a:spAutoFit/>
          </a:bodyPr>
          <a:lstStyle/>
          <a:p>
            <a:pPr marL="341313" indent="-341313"/>
            <a:r>
              <a:rPr lang="en-GB" altLang="en-US" sz="2200">
                <a:solidFill>
                  <a:srgbClr val="0070C0"/>
                </a:solidFill>
              </a:rPr>
              <a:t>	The way the candidate puts together the piece of writing; is it logical and ordered? Are the ideas linked together well?</a:t>
            </a:r>
          </a:p>
        </p:txBody>
      </p:sp>
      <p:sp>
        <p:nvSpPr>
          <p:cNvPr id="7" name="TextBox 6"/>
          <p:cNvSpPr txBox="1">
            <a:spLocks noChangeArrowheads="1"/>
          </p:cNvSpPr>
          <p:nvPr/>
        </p:nvSpPr>
        <p:spPr bwMode="auto">
          <a:xfrm>
            <a:off x="457200" y="5445125"/>
            <a:ext cx="8135938" cy="769938"/>
          </a:xfrm>
          <a:prstGeom prst="rect">
            <a:avLst/>
          </a:prstGeom>
          <a:noFill/>
          <a:ln w="9525">
            <a:noFill/>
            <a:miter lim="800000"/>
            <a:headEnd/>
            <a:tailEnd/>
          </a:ln>
        </p:spPr>
        <p:txBody>
          <a:bodyPr>
            <a:spAutoFit/>
          </a:bodyPr>
          <a:lstStyle/>
          <a:p>
            <a:pPr marL="341313" indent="-341313"/>
            <a:r>
              <a:rPr lang="en-GB" altLang="en-US" sz="2200">
                <a:solidFill>
                  <a:srgbClr val="0070C0"/>
                </a:solidFill>
              </a:rPr>
              <a:t>	Focuses on vocabulary and grammar, including range and how accurate it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1219199" y="-533400"/>
          <a:ext cx="6426743" cy="8153400"/>
        </p:xfrm>
        <a:graphic>
          <a:graphicData uri="http://schemas.openxmlformats.org/presentationml/2006/ole">
            <p:oleObj spid="_x0000_s1029" name="Acrobat Document" r:id="rId3" imgW="7557840" imgH="10695960" progId="Acrobat.Document.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2" descr="Screen Clipping"/>
          <p:cNvPicPr>
            <a:picLocks noGrp="1" noChangeAspect="1"/>
          </p:cNvPicPr>
          <p:nvPr>
            <p:ph idx="1"/>
          </p:nvPr>
        </p:nvPicPr>
        <p:blipFill>
          <a:blip r:embed="rId3" cstate="print"/>
          <a:srcRect/>
          <a:stretch>
            <a:fillRect/>
          </a:stretch>
        </p:blipFill>
        <p:spPr>
          <a:xfrm>
            <a:off x="468313" y="863600"/>
            <a:ext cx="7086600" cy="6010275"/>
          </a:xfr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Writing Part 1</a:t>
            </a:r>
          </a:p>
        </p:txBody>
      </p:sp>
      <p:sp>
        <p:nvSpPr>
          <p:cNvPr id="11267" name="Content Placeholder 2"/>
          <p:cNvSpPr>
            <a:spLocks noGrp="1"/>
          </p:cNvSpPr>
          <p:nvPr>
            <p:ph idx="1"/>
          </p:nvPr>
        </p:nvSpPr>
        <p:spPr/>
        <p:txBody>
          <a:bodyPr/>
          <a:lstStyle/>
          <a:p>
            <a:pPr marL="514350" indent="-514350">
              <a:buFontTx/>
              <a:buAutoNum type="arabicParenR"/>
            </a:pPr>
            <a:r>
              <a:rPr lang="en-GB" altLang="en-US" sz="2600" smtClean="0"/>
              <a:t>What is the title of the essay?</a:t>
            </a:r>
          </a:p>
          <a:p>
            <a:pPr marL="514350" indent="-514350">
              <a:buFontTx/>
              <a:buAutoNum type="arabicParenR"/>
            </a:pPr>
            <a:r>
              <a:rPr lang="en-GB" altLang="en-US" sz="2600" smtClean="0"/>
              <a:t>Do candidates have to agree with the statement</a:t>
            </a:r>
            <a:br>
              <a:rPr lang="en-GB" altLang="en-US" sz="2600" smtClean="0"/>
            </a:br>
            <a:r>
              <a:rPr lang="en-GB" altLang="en-US" sz="2600" smtClean="0"/>
              <a:t>in the essay title?</a:t>
            </a:r>
          </a:p>
          <a:p>
            <a:pPr marL="514350" indent="-514350">
              <a:buFontTx/>
              <a:buAutoNum type="arabicParenR"/>
            </a:pPr>
            <a:r>
              <a:rPr lang="en-GB" altLang="en-US" sz="2600" smtClean="0"/>
              <a:t>Who is the essay for? What register should it </a:t>
            </a:r>
            <a:br>
              <a:rPr lang="en-GB" altLang="en-US" sz="2600" smtClean="0"/>
            </a:br>
            <a:r>
              <a:rPr lang="en-GB" altLang="en-US" sz="2600" smtClean="0"/>
              <a:t>be in?</a:t>
            </a:r>
          </a:p>
          <a:p>
            <a:pPr marL="514350" indent="-514350">
              <a:buFontTx/>
              <a:buAutoNum type="arabicParenR"/>
            </a:pPr>
            <a:r>
              <a:rPr lang="en-GB" altLang="en-US" sz="2600" smtClean="0"/>
              <a:t>How many content points do candidates need </a:t>
            </a:r>
            <a:br>
              <a:rPr lang="en-GB" altLang="en-US" sz="2600" smtClean="0"/>
            </a:br>
            <a:r>
              <a:rPr lang="en-GB" altLang="en-US" sz="2600" smtClean="0"/>
              <a:t>to include?</a:t>
            </a:r>
          </a:p>
          <a:p>
            <a:pPr marL="514350" indent="-514350">
              <a:buFontTx/>
              <a:buAutoNum type="arabicParenR"/>
            </a:pPr>
            <a:r>
              <a:rPr lang="en-GB" altLang="en-US" sz="2600" smtClean="0"/>
              <a:t>Are all the content points given in the task?</a:t>
            </a:r>
          </a:p>
          <a:p>
            <a:pPr marL="514350" indent="-514350">
              <a:buFontTx/>
              <a:buAutoNum type="arabicParenR"/>
            </a:pPr>
            <a:r>
              <a:rPr lang="en-GB" altLang="en-US" sz="2600" smtClean="0"/>
              <a:t>Do candidates need to give reasons for their opinions?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763713" y="558800"/>
            <a:ext cx="6264275" cy="6299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Part 2 questions</a:t>
            </a:r>
          </a:p>
        </p:txBody>
      </p:sp>
      <p:sp>
        <p:nvSpPr>
          <p:cNvPr id="14339" name="Content Placeholder 2"/>
          <p:cNvSpPr>
            <a:spLocks noGrp="1"/>
          </p:cNvSpPr>
          <p:nvPr>
            <p:ph idx="1"/>
          </p:nvPr>
        </p:nvSpPr>
        <p:spPr/>
        <p:txBody>
          <a:bodyPr/>
          <a:lstStyle/>
          <a:p>
            <a:pPr marL="341313" indent="-341313">
              <a:buFontTx/>
              <a:buChar char="•"/>
            </a:pPr>
            <a:r>
              <a:rPr lang="en-GB" altLang="en-US" smtClean="0"/>
              <a:t>What is the situation?</a:t>
            </a:r>
          </a:p>
          <a:p>
            <a:pPr marL="341313" indent="-341313">
              <a:buFontTx/>
              <a:buChar char="•"/>
            </a:pPr>
            <a:r>
              <a:rPr lang="en-GB" altLang="en-US" smtClean="0"/>
              <a:t>What are you writing about?</a:t>
            </a:r>
          </a:p>
          <a:p>
            <a:pPr marL="341313" indent="-341313">
              <a:buFontTx/>
              <a:buChar char="•"/>
            </a:pPr>
            <a:r>
              <a:rPr lang="en-GB" altLang="en-US" smtClean="0"/>
              <a:t>Why are you writing?</a:t>
            </a:r>
          </a:p>
          <a:p>
            <a:pPr marL="341313" indent="-341313">
              <a:buFontTx/>
              <a:buChar char="•"/>
            </a:pPr>
            <a:r>
              <a:rPr lang="en-GB" altLang="en-US" smtClean="0"/>
              <a:t>Who is going to read it?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Part 2 task</a:t>
            </a:r>
          </a:p>
        </p:txBody>
      </p:sp>
      <p:pic>
        <p:nvPicPr>
          <p:cNvPr id="13315" name="Picture 5"/>
          <p:cNvPicPr>
            <a:picLocks noChangeAspect="1" noChangeArrowheads="1"/>
          </p:cNvPicPr>
          <p:nvPr/>
        </p:nvPicPr>
        <p:blipFill>
          <a:blip r:embed="rId2" cstate="print"/>
          <a:srcRect/>
          <a:stretch>
            <a:fillRect/>
          </a:stretch>
        </p:blipFill>
        <p:spPr bwMode="auto">
          <a:xfrm>
            <a:off x="-44450" y="2787650"/>
            <a:ext cx="9296400" cy="2724150"/>
          </a:xfrm>
          <a:prstGeom prst="rect">
            <a:avLst/>
          </a:prstGeom>
          <a:noFill/>
          <a:ln w="9525">
            <a:noFill/>
            <a:miter lim="800000"/>
            <a:headEnd/>
            <a:tailEnd/>
          </a:ln>
        </p:spPr>
      </p:pic>
      <p:sp>
        <p:nvSpPr>
          <p:cNvPr id="13316" name="TextBox 4"/>
          <p:cNvSpPr txBox="1">
            <a:spLocks noChangeArrowheads="1"/>
          </p:cNvSpPr>
          <p:nvPr/>
        </p:nvSpPr>
        <p:spPr bwMode="auto">
          <a:xfrm>
            <a:off x="6659563" y="1779588"/>
            <a:ext cx="1368425" cy="460375"/>
          </a:xfrm>
          <a:prstGeom prst="rect">
            <a:avLst/>
          </a:prstGeom>
          <a:noFill/>
          <a:ln w="9525">
            <a:solidFill>
              <a:srgbClr val="0070C0"/>
            </a:solidFill>
            <a:miter lim="800000"/>
            <a:headEnd/>
            <a:tailEnd/>
          </a:ln>
        </p:spPr>
        <p:txBody>
          <a:bodyPr>
            <a:spAutoFit/>
          </a:bodyPr>
          <a:lstStyle/>
          <a:p>
            <a:r>
              <a:rPr lang="en-GB" altLang="en-US" b="1">
                <a:solidFill>
                  <a:srgbClr val="0070C0"/>
                </a:solidFill>
              </a:rPr>
              <a:t>context</a:t>
            </a:r>
          </a:p>
        </p:txBody>
      </p:sp>
      <p:cxnSp>
        <p:nvCxnSpPr>
          <p:cNvPr id="13317" name="Straight Arrow Connector 6"/>
          <p:cNvCxnSpPr>
            <a:cxnSpLocks noChangeShapeType="1"/>
          </p:cNvCxnSpPr>
          <p:nvPr/>
        </p:nvCxnSpPr>
        <p:spPr bwMode="auto">
          <a:xfrm flipH="1">
            <a:off x="5219700" y="2239963"/>
            <a:ext cx="1728788" cy="547687"/>
          </a:xfrm>
          <a:prstGeom prst="straightConnector1">
            <a:avLst/>
          </a:prstGeom>
          <a:noFill/>
          <a:ln w="9525" algn="ctr">
            <a:solidFill>
              <a:schemeClr val="tx1"/>
            </a:solidFill>
            <a:round/>
            <a:headEnd/>
            <a:tailEnd type="arrow" w="med" len="med"/>
          </a:ln>
        </p:spPr>
      </p:cxnSp>
      <p:sp>
        <p:nvSpPr>
          <p:cNvPr id="13318" name="TextBox 8"/>
          <p:cNvSpPr txBox="1">
            <a:spLocks noChangeArrowheads="1"/>
          </p:cNvSpPr>
          <p:nvPr/>
        </p:nvSpPr>
        <p:spPr bwMode="auto">
          <a:xfrm>
            <a:off x="755650" y="2325688"/>
            <a:ext cx="1187450" cy="461962"/>
          </a:xfrm>
          <a:prstGeom prst="rect">
            <a:avLst/>
          </a:prstGeom>
          <a:noFill/>
          <a:ln w="9525">
            <a:solidFill>
              <a:srgbClr val="00B050"/>
            </a:solidFill>
            <a:miter lim="800000"/>
            <a:headEnd/>
            <a:tailEnd/>
          </a:ln>
        </p:spPr>
        <p:txBody>
          <a:bodyPr>
            <a:spAutoFit/>
          </a:bodyPr>
          <a:lstStyle/>
          <a:p>
            <a:r>
              <a:rPr lang="en-GB" altLang="en-US" b="1">
                <a:solidFill>
                  <a:srgbClr val="00B050"/>
                </a:solidFill>
              </a:rPr>
              <a:t>topic</a:t>
            </a:r>
          </a:p>
        </p:txBody>
      </p:sp>
      <p:cxnSp>
        <p:nvCxnSpPr>
          <p:cNvPr id="13319" name="Straight Arrow Connector 10"/>
          <p:cNvCxnSpPr>
            <a:cxnSpLocks noChangeShapeType="1"/>
            <a:stCxn id="13318" idx="3"/>
          </p:cNvCxnSpPr>
          <p:nvPr/>
        </p:nvCxnSpPr>
        <p:spPr bwMode="auto">
          <a:xfrm>
            <a:off x="1943100" y="2557463"/>
            <a:ext cx="1644650" cy="1022350"/>
          </a:xfrm>
          <a:prstGeom prst="straightConnector1">
            <a:avLst/>
          </a:prstGeom>
          <a:noFill/>
          <a:ln w="9525" algn="ctr">
            <a:solidFill>
              <a:schemeClr val="tx1"/>
            </a:solidFill>
            <a:round/>
            <a:headEnd/>
            <a:tailEnd type="arrow" w="med" len="med"/>
          </a:ln>
        </p:spPr>
      </p:cxnSp>
      <p:sp>
        <p:nvSpPr>
          <p:cNvPr id="13320" name="TextBox 12"/>
          <p:cNvSpPr txBox="1">
            <a:spLocks noChangeArrowheads="1"/>
          </p:cNvSpPr>
          <p:nvPr/>
        </p:nvSpPr>
        <p:spPr bwMode="auto">
          <a:xfrm>
            <a:off x="5848350" y="5991225"/>
            <a:ext cx="1531938" cy="461963"/>
          </a:xfrm>
          <a:prstGeom prst="rect">
            <a:avLst/>
          </a:prstGeom>
          <a:noFill/>
          <a:ln w="9525">
            <a:solidFill>
              <a:srgbClr val="7030A0"/>
            </a:solidFill>
            <a:miter lim="800000"/>
            <a:headEnd/>
            <a:tailEnd/>
          </a:ln>
        </p:spPr>
        <p:txBody>
          <a:bodyPr>
            <a:spAutoFit/>
          </a:bodyPr>
          <a:lstStyle/>
          <a:p>
            <a:r>
              <a:rPr lang="en-GB" altLang="en-US" b="1">
                <a:solidFill>
                  <a:srgbClr val="7030A0"/>
                </a:solidFill>
              </a:rPr>
              <a:t>purpose</a:t>
            </a:r>
          </a:p>
        </p:txBody>
      </p:sp>
      <p:cxnSp>
        <p:nvCxnSpPr>
          <p:cNvPr id="13321" name="Straight Arrow Connector 15"/>
          <p:cNvCxnSpPr>
            <a:cxnSpLocks noChangeShapeType="1"/>
            <a:stCxn id="13320" idx="0"/>
          </p:cNvCxnSpPr>
          <p:nvPr/>
        </p:nvCxnSpPr>
        <p:spPr bwMode="auto">
          <a:xfrm flipH="1" flipV="1">
            <a:off x="5484813" y="4562475"/>
            <a:ext cx="1130300" cy="1428750"/>
          </a:xfrm>
          <a:prstGeom prst="straightConnector1">
            <a:avLst/>
          </a:prstGeom>
          <a:noFill/>
          <a:ln w="9525" algn="ctr">
            <a:solidFill>
              <a:schemeClr val="tx1"/>
            </a:solidFill>
            <a:round/>
            <a:headEnd/>
            <a:tailEnd type="arrow" w="med" len="med"/>
          </a:ln>
        </p:spPr>
      </p:cxnSp>
      <p:cxnSp>
        <p:nvCxnSpPr>
          <p:cNvPr id="13322" name="Straight Connector 5"/>
          <p:cNvCxnSpPr>
            <a:cxnSpLocks noChangeShapeType="1"/>
          </p:cNvCxnSpPr>
          <p:nvPr/>
        </p:nvCxnSpPr>
        <p:spPr bwMode="auto">
          <a:xfrm>
            <a:off x="1692275" y="3074988"/>
            <a:ext cx="3792538" cy="0"/>
          </a:xfrm>
          <a:prstGeom prst="line">
            <a:avLst/>
          </a:prstGeom>
          <a:noFill/>
          <a:ln w="31750" algn="ctr">
            <a:solidFill>
              <a:srgbClr val="0070C0"/>
            </a:solidFill>
            <a:round/>
            <a:headEnd/>
            <a:tailEnd/>
          </a:ln>
        </p:spPr>
      </p:cxnSp>
      <p:cxnSp>
        <p:nvCxnSpPr>
          <p:cNvPr id="13323" name="Straight Connector 12"/>
          <p:cNvCxnSpPr>
            <a:cxnSpLocks noChangeShapeType="1"/>
          </p:cNvCxnSpPr>
          <p:nvPr/>
        </p:nvCxnSpPr>
        <p:spPr bwMode="auto">
          <a:xfrm>
            <a:off x="6804025" y="3951288"/>
            <a:ext cx="1008063" cy="0"/>
          </a:xfrm>
          <a:prstGeom prst="line">
            <a:avLst/>
          </a:prstGeom>
          <a:noFill/>
          <a:ln w="31750" algn="ctr">
            <a:solidFill>
              <a:srgbClr val="FF0000"/>
            </a:solidFill>
            <a:round/>
            <a:headEnd/>
            <a:tailEnd/>
          </a:ln>
        </p:spPr>
      </p:cxnSp>
      <p:cxnSp>
        <p:nvCxnSpPr>
          <p:cNvPr id="13324" name="Straight Connector 21"/>
          <p:cNvCxnSpPr>
            <a:cxnSpLocks noChangeShapeType="1"/>
          </p:cNvCxnSpPr>
          <p:nvPr/>
        </p:nvCxnSpPr>
        <p:spPr bwMode="auto">
          <a:xfrm>
            <a:off x="3587750" y="3676650"/>
            <a:ext cx="2462213" cy="0"/>
          </a:xfrm>
          <a:prstGeom prst="line">
            <a:avLst/>
          </a:prstGeom>
          <a:noFill/>
          <a:ln w="31750" algn="ctr">
            <a:solidFill>
              <a:srgbClr val="00B050"/>
            </a:solidFill>
            <a:round/>
            <a:headEnd/>
            <a:tailEnd/>
          </a:ln>
        </p:spPr>
      </p:cxnSp>
      <p:cxnSp>
        <p:nvCxnSpPr>
          <p:cNvPr id="13325" name="Straight Connector 18"/>
          <p:cNvCxnSpPr>
            <a:cxnSpLocks noChangeShapeType="1"/>
          </p:cNvCxnSpPr>
          <p:nvPr/>
        </p:nvCxnSpPr>
        <p:spPr bwMode="auto">
          <a:xfrm>
            <a:off x="2484438" y="4349750"/>
            <a:ext cx="5327650" cy="0"/>
          </a:xfrm>
          <a:prstGeom prst="line">
            <a:avLst/>
          </a:prstGeom>
          <a:noFill/>
          <a:ln w="28575" algn="ctr">
            <a:solidFill>
              <a:srgbClr val="7030A0"/>
            </a:solidFill>
            <a:round/>
            <a:headEnd/>
            <a:tailEnd/>
          </a:ln>
        </p:spPr>
      </p:cxnSp>
      <p:cxnSp>
        <p:nvCxnSpPr>
          <p:cNvPr id="13326" name="Straight Connector 27"/>
          <p:cNvCxnSpPr>
            <a:cxnSpLocks noChangeShapeType="1"/>
          </p:cNvCxnSpPr>
          <p:nvPr/>
        </p:nvCxnSpPr>
        <p:spPr bwMode="auto">
          <a:xfrm>
            <a:off x="1836738" y="4562475"/>
            <a:ext cx="5902325" cy="0"/>
          </a:xfrm>
          <a:prstGeom prst="line">
            <a:avLst/>
          </a:prstGeom>
          <a:noFill/>
          <a:ln w="28575" algn="ctr">
            <a:solidFill>
              <a:srgbClr val="7030A0"/>
            </a:solidFill>
            <a:round/>
            <a:headEnd/>
            <a:tailEnd/>
          </a:ln>
        </p:spPr>
      </p:cxnSp>
      <p:cxnSp>
        <p:nvCxnSpPr>
          <p:cNvPr id="13327" name="Straight Connector 29"/>
          <p:cNvCxnSpPr>
            <a:cxnSpLocks noChangeShapeType="1"/>
          </p:cNvCxnSpPr>
          <p:nvPr/>
        </p:nvCxnSpPr>
        <p:spPr bwMode="auto">
          <a:xfrm>
            <a:off x="1836738" y="4730750"/>
            <a:ext cx="2292350" cy="0"/>
          </a:xfrm>
          <a:prstGeom prst="line">
            <a:avLst/>
          </a:prstGeom>
          <a:noFill/>
          <a:ln w="28575" algn="ctr">
            <a:solidFill>
              <a:srgbClr val="7030A0"/>
            </a:solidFill>
            <a:round/>
            <a:headEnd/>
            <a:tailEnd/>
          </a:ln>
        </p:spPr>
      </p:cxnSp>
      <p:cxnSp>
        <p:nvCxnSpPr>
          <p:cNvPr id="13328" name="Straight Connector 34"/>
          <p:cNvCxnSpPr>
            <a:cxnSpLocks noChangeShapeType="1"/>
          </p:cNvCxnSpPr>
          <p:nvPr/>
        </p:nvCxnSpPr>
        <p:spPr bwMode="auto">
          <a:xfrm>
            <a:off x="1836738" y="4149725"/>
            <a:ext cx="1439862" cy="0"/>
          </a:xfrm>
          <a:prstGeom prst="line">
            <a:avLst/>
          </a:prstGeom>
          <a:noFill/>
          <a:ln w="31750" algn="ctr">
            <a:solidFill>
              <a:srgbClr val="FF0000"/>
            </a:solidFill>
            <a:round/>
            <a:headEnd/>
            <a:tailEnd/>
          </a:ln>
        </p:spPr>
      </p:cxnSp>
      <p:sp>
        <p:nvSpPr>
          <p:cNvPr id="13329" name="TextBox 33"/>
          <p:cNvSpPr txBox="1">
            <a:spLocks noChangeArrowheads="1"/>
          </p:cNvSpPr>
          <p:nvPr/>
        </p:nvSpPr>
        <p:spPr bwMode="auto">
          <a:xfrm>
            <a:off x="468313" y="5988050"/>
            <a:ext cx="2087562" cy="461963"/>
          </a:xfrm>
          <a:prstGeom prst="rect">
            <a:avLst/>
          </a:prstGeom>
          <a:noFill/>
          <a:ln w="9525">
            <a:solidFill>
              <a:srgbClr val="FF0000"/>
            </a:solidFill>
            <a:miter lim="800000"/>
            <a:headEnd/>
            <a:tailEnd/>
          </a:ln>
        </p:spPr>
        <p:txBody>
          <a:bodyPr>
            <a:spAutoFit/>
          </a:bodyPr>
          <a:lstStyle/>
          <a:p>
            <a:r>
              <a:rPr lang="en-GB" altLang="en-US">
                <a:solidFill>
                  <a:srgbClr val="FF0000"/>
                </a:solidFill>
              </a:rPr>
              <a:t>target reader</a:t>
            </a:r>
          </a:p>
        </p:txBody>
      </p:sp>
      <p:cxnSp>
        <p:nvCxnSpPr>
          <p:cNvPr id="13330" name="Straight Arrow Connector 37"/>
          <p:cNvCxnSpPr>
            <a:cxnSpLocks noChangeShapeType="1"/>
          </p:cNvCxnSpPr>
          <p:nvPr/>
        </p:nvCxnSpPr>
        <p:spPr bwMode="auto">
          <a:xfrm flipV="1">
            <a:off x="1116013" y="4149725"/>
            <a:ext cx="720725" cy="1838325"/>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endParaRPr lang="en-US" sz="5400" dirty="0" smtClean="0"/>
          </a:p>
          <a:p>
            <a:pPr algn="ctr"/>
            <a:r>
              <a:rPr lang="en-US" sz="5400" dirty="0" smtClean="0"/>
              <a:t>SPEAKING</a:t>
            </a:r>
            <a:endParaRPr lang="ru-RU" sz="5400" dirty="0"/>
          </a:p>
        </p:txBody>
      </p:sp>
    </p:spTree>
    <p:extLst>
      <p:ext uri="{BB962C8B-B14F-4D97-AF65-F5344CB8AC3E}">
        <p14:creationId xmlns:p14="http://schemas.microsoft.com/office/powerpoint/2010/main" xmlns="" val="1148907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algn="l"/>
            <a:r>
              <a:rPr lang="en-GB" sz="3600" b="0" smtClean="0">
                <a:solidFill>
                  <a:schemeClr val="tx1"/>
                </a:solidFill>
                <a:ea typeface="ＭＳ Ｐゴシック" charset="-128"/>
              </a:rPr>
              <a:t>The thrill of speaking is …</a:t>
            </a:r>
          </a:p>
        </p:txBody>
      </p:sp>
      <p:sp>
        <p:nvSpPr>
          <p:cNvPr id="69635" name="Rectangle 3"/>
          <p:cNvSpPr>
            <a:spLocks noGrp="1" noChangeArrowheads="1"/>
          </p:cNvSpPr>
          <p:nvPr>
            <p:ph type="body" idx="4294967295"/>
          </p:nvPr>
        </p:nvSpPr>
        <p:spPr/>
        <p:txBody>
          <a:bodyPr/>
          <a:lstStyle/>
          <a:p>
            <a:pPr eaLnBrk="1" hangingPunct="1">
              <a:spcBef>
                <a:spcPct val="0"/>
              </a:spcBef>
              <a:buClrTx/>
              <a:buFontTx/>
              <a:buNone/>
            </a:pPr>
            <a:r>
              <a:rPr lang="en-US" sz="3600" smtClean="0">
                <a:ea typeface="ＭＳ Ｐゴシック" charset="-128"/>
              </a:rPr>
              <a:t>... the ability to express ourselves and</a:t>
            </a:r>
          </a:p>
          <a:p>
            <a:pPr eaLnBrk="1" hangingPunct="1">
              <a:spcBef>
                <a:spcPct val="0"/>
              </a:spcBef>
              <a:buClrTx/>
              <a:buFontTx/>
              <a:buNone/>
            </a:pPr>
            <a:r>
              <a:rPr lang="en-US" sz="3600" b="1" smtClean="0">
                <a:solidFill>
                  <a:schemeClr val="hlink"/>
                </a:solidFill>
                <a:ea typeface="ＭＳ Ｐゴシック" charset="-128"/>
              </a:rPr>
              <a:t>communicate</a:t>
            </a:r>
            <a:r>
              <a:rPr lang="en-US" sz="3600" b="1" smtClean="0">
                <a:ea typeface="ＭＳ Ｐゴシック" charset="-128"/>
              </a:rPr>
              <a:t> </a:t>
            </a:r>
            <a:r>
              <a:rPr lang="en-US" sz="3600" smtClean="0">
                <a:ea typeface="ＭＳ Ｐゴシック" charset="-128"/>
              </a:rPr>
              <a:t>our </a:t>
            </a:r>
            <a:r>
              <a:rPr lang="en-US" sz="3600" b="1" smtClean="0">
                <a:solidFill>
                  <a:schemeClr val="hlink"/>
                </a:solidFill>
                <a:ea typeface="ＭＳ Ｐゴシック" charset="-128"/>
              </a:rPr>
              <a:t>ideas</a:t>
            </a:r>
            <a:r>
              <a:rPr lang="en-US" sz="3600" smtClean="0">
                <a:ea typeface="ＭＳ Ｐゴシック" charset="-128"/>
              </a:rPr>
              <a:t>, opinions and</a:t>
            </a:r>
          </a:p>
          <a:p>
            <a:pPr eaLnBrk="1" hangingPunct="1">
              <a:spcBef>
                <a:spcPct val="0"/>
              </a:spcBef>
              <a:buClrTx/>
              <a:buFontTx/>
              <a:buNone/>
            </a:pPr>
            <a:r>
              <a:rPr lang="en-US" sz="3600" smtClean="0">
                <a:ea typeface="ＭＳ Ｐゴシック" charset="-128"/>
              </a:rPr>
              <a:t>emotions </a:t>
            </a:r>
            <a:r>
              <a:rPr lang="en-US" sz="3600" b="1" smtClean="0">
                <a:solidFill>
                  <a:schemeClr val="hlink"/>
                </a:solidFill>
                <a:ea typeface="ＭＳ Ｐゴシック" charset="-128"/>
              </a:rPr>
              <a:t>clearly</a:t>
            </a:r>
            <a:r>
              <a:rPr lang="en-US" sz="3600" smtClean="0">
                <a:ea typeface="ＭＳ Ｐゴシック" charset="-128"/>
              </a:rPr>
              <a:t>.</a:t>
            </a:r>
          </a:p>
          <a:p>
            <a:pPr>
              <a:buFont typeface="Wingdings" pitchFamily="2" charset="2"/>
              <a:buNone/>
            </a:pPr>
            <a:endParaRPr lang="en-GB" sz="3600" smtClean="0">
              <a:ea typeface="ＭＳ Ｐゴシック" charset="-128"/>
            </a:endParaRPr>
          </a:p>
        </p:txBody>
      </p:sp>
    </p:spTree>
    <p:extLst>
      <p:ext uri="{BB962C8B-B14F-4D97-AF65-F5344CB8AC3E}">
        <p14:creationId xmlns:p14="http://schemas.microsoft.com/office/powerpoint/2010/main" xmlns="" val="4483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 </a:t>
            </a:r>
            <a:endParaRPr lang="ru-RU" dirty="0"/>
          </a:p>
        </p:txBody>
      </p:sp>
      <p:sp>
        <p:nvSpPr>
          <p:cNvPr id="5" name="Содержимое 4"/>
          <p:cNvSpPr>
            <a:spLocks noGrp="1"/>
          </p:cNvSpPr>
          <p:nvPr>
            <p:ph idx="1"/>
          </p:nvPr>
        </p:nvSpPr>
        <p:spPr/>
        <p:txBody>
          <a:bodyPr/>
          <a:lstStyle/>
          <a:p>
            <a:pPr algn="ctr"/>
            <a:r>
              <a:rPr lang="en-US" sz="4800" b="1" dirty="0" smtClean="0"/>
              <a:t>Assessment is the process of evaluating</a:t>
            </a:r>
          </a:p>
          <a:p>
            <a:pPr algn="ctr"/>
            <a:r>
              <a:rPr lang="en-US" sz="4800" b="1" dirty="0" smtClean="0"/>
              <a:t>(rather than an event!)</a:t>
            </a:r>
            <a:endParaRPr lang="ru-RU" sz="4800" b="1" dirty="0"/>
          </a:p>
        </p:txBody>
      </p:sp>
    </p:spTree>
    <p:extLst>
      <p:ext uri="{BB962C8B-B14F-4D97-AF65-F5344CB8AC3E}">
        <p14:creationId xmlns:p14="http://schemas.microsoft.com/office/powerpoint/2010/main" xmlns="" val="1304775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defRPr/>
            </a:pPr>
            <a:r>
              <a:rPr lang="en-US" smtClean="0"/>
              <a:t>CEFR B2 Speaking descriptors</a:t>
            </a:r>
          </a:p>
        </p:txBody>
      </p:sp>
      <p:sp>
        <p:nvSpPr>
          <p:cNvPr id="10243" name="Content Placeholder 2"/>
          <p:cNvSpPr>
            <a:spLocks noGrp="1"/>
          </p:cNvSpPr>
          <p:nvPr>
            <p:ph idx="1"/>
          </p:nvPr>
        </p:nvSpPr>
        <p:spPr>
          <a:xfrm>
            <a:off x="533400" y="2057400"/>
            <a:ext cx="8191500" cy="4229100"/>
          </a:xfrm>
        </p:spPr>
        <p:txBody>
          <a:bodyPr/>
          <a:lstStyle/>
          <a:p>
            <a:pPr>
              <a:defRPr/>
            </a:pPr>
            <a:r>
              <a:rPr lang="en-US" smtClean="0"/>
              <a:t>CAN keep up a conversation on a </a:t>
            </a:r>
            <a:r>
              <a:rPr lang="en-US" smtClean="0">
                <a:solidFill>
                  <a:srgbClr val="FF0000"/>
                </a:solidFill>
              </a:rPr>
              <a:t>fairly wide </a:t>
            </a:r>
            <a:r>
              <a:rPr lang="en-US" smtClean="0"/>
              <a:t>range of topics</a:t>
            </a:r>
          </a:p>
          <a:p>
            <a:pPr>
              <a:defRPr/>
            </a:pPr>
            <a:r>
              <a:rPr lang="en-US" smtClean="0"/>
              <a:t>CAN ask for clarification and further explanation</a:t>
            </a:r>
          </a:p>
          <a:p>
            <a:pPr>
              <a:defRPr/>
            </a:pPr>
            <a:r>
              <a:rPr lang="en-US" smtClean="0"/>
              <a:t>CAN express own </a:t>
            </a:r>
            <a:r>
              <a:rPr lang="en-US" smtClean="0">
                <a:solidFill>
                  <a:srgbClr val="FF0000"/>
                </a:solidFill>
              </a:rPr>
              <a:t>opinion</a:t>
            </a:r>
            <a:r>
              <a:rPr lang="en-US" smtClean="0"/>
              <a:t> and </a:t>
            </a:r>
            <a:r>
              <a:rPr lang="en-US" smtClean="0">
                <a:solidFill>
                  <a:srgbClr val="FF0000"/>
                </a:solidFill>
              </a:rPr>
              <a:t>present arguments</a:t>
            </a:r>
            <a:r>
              <a:rPr lang="en-US" smtClean="0"/>
              <a:t> to a limited extent</a:t>
            </a:r>
          </a:p>
          <a:p>
            <a:pPr>
              <a:defRPr/>
            </a:pPr>
            <a:r>
              <a:rPr lang="en-US" smtClean="0"/>
              <a:t>CAN answer </a:t>
            </a:r>
            <a:r>
              <a:rPr lang="en-US" smtClean="0">
                <a:solidFill>
                  <a:srgbClr val="FF0000"/>
                </a:solidFill>
              </a:rPr>
              <a:t>predictable</a:t>
            </a:r>
            <a:r>
              <a:rPr lang="en-US" smtClean="0"/>
              <a:t> or factual questions.</a:t>
            </a:r>
          </a:p>
        </p:txBody>
      </p:sp>
    </p:spTree>
    <p:extLst>
      <p:ext uri="{BB962C8B-B14F-4D97-AF65-F5344CB8AC3E}">
        <p14:creationId xmlns:p14="http://schemas.microsoft.com/office/powerpoint/2010/main" xmlns="" val="108399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906463"/>
            <a:ext cx="8229600" cy="936625"/>
          </a:xfrm>
        </p:spPr>
        <p:txBody>
          <a:bodyPr/>
          <a:lstStyle/>
          <a:p>
            <a:r>
              <a:rPr lang="en-GB" altLang="en-US" smtClean="0"/>
              <a:t>Speaking paper overview</a:t>
            </a:r>
          </a:p>
        </p:txBody>
      </p:sp>
      <p:graphicFrame>
        <p:nvGraphicFramePr>
          <p:cNvPr id="4" name="Content Placeholder 3"/>
          <p:cNvGraphicFramePr>
            <a:graphicFrameLocks noGrp="1"/>
          </p:cNvGraphicFramePr>
          <p:nvPr>
            <p:ph idx="1"/>
          </p:nvPr>
        </p:nvGraphicFramePr>
        <p:xfrm>
          <a:off x="323850" y="1846263"/>
          <a:ext cx="8569325" cy="4895854"/>
        </p:xfrm>
        <a:graphic>
          <a:graphicData uri="http://schemas.openxmlformats.org/drawingml/2006/table">
            <a:tbl>
              <a:tblPr firstRow="1" bandRow="1">
                <a:tableStyleId>{5C22544A-7EE6-4342-B048-85BDC9FD1C3A}</a:tableStyleId>
              </a:tblPr>
              <a:tblGrid>
                <a:gridCol w="792122"/>
                <a:gridCol w="5040780"/>
                <a:gridCol w="2736423"/>
              </a:tblGrid>
              <a:tr h="504013">
                <a:tc>
                  <a:txBody>
                    <a:bodyPr/>
                    <a:lstStyle/>
                    <a:p>
                      <a:r>
                        <a:rPr lang="en-GB" sz="2400" dirty="0" smtClean="0"/>
                        <a:t>Part</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1431"/>
                    </a:solidFill>
                  </a:tcPr>
                </a:tc>
                <a:tc>
                  <a:txBody>
                    <a:bodyPr/>
                    <a:lstStyle/>
                    <a:p>
                      <a:r>
                        <a:rPr lang="en-GB" sz="2400" dirty="0" smtClean="0"/>
                        <a:t>Task</a:t>
                      </a:r>
                      <a:r>
                        <a:rPr lang="en-GB" sz="2400" baseline="0" dirty="0" smtClean="0"/>
                        <a:t> type and format</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1431"/>
                    </a:solidFill>
                  </a:tcPr>
                </a:tc>
                <a:tc>
                  <a:txBody>
                    <a:bodyPr/>
                    <a:lstStyle/>
                    <a:p>
                      <a:r>
                        <a:rPr lang="en-GB" sz="2400" dirty="0" smtClean="0"/>
                        <a:t>Timing</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1431"/>
                    </a:solidFill>
                  </a:tcPr>
                </a:tc>
              </a:tr>
              <a:tr h="792021">
                <a:tc>
                  <a:txBody>
                    <a:bodyPr/>
                    <a:lstStyle/>
                    <a:p>
                      <a:r>
                        <a:rPr lang="en-GB" sz="2400" dirty="0" smtClean="0"/>
                        <a:t>1</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200" dirty="0" smtClean="0">
                          <a:solidFill>
                            <a:schemeClr val="tx1"/>
                          </a:solidFill>
                          <a:effectLst/>
                        </a:rPr>
                        <a:t>Conversation between interlocutor and each candidate (spoken questions).</a:t>
                      </a:r>
                      <a:endParaRPr lang="en-GB" sz="2200" dirty="0" smtClean="0">
                        <a:solidFill>
                          <a:schemeClr val="tx1"/>
                        </a:solidFill>
                        <a:effectLst/>
                        <a:latin typeface="+mn-lt"/>
                        <a:ea typeface="Calibri"/>
                      </a:endParaRPr>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dirty="0" smtClean="0"/>
                        <a:t>2 minutes</a:t>
                      </a:r>
                      <a:endParaRPr lang="en-GB" sz="22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7252">
                <a:tc>
                  <a:txBody>
                    <a:bodyPr/>
                    <a:lstStyle/>
                    <a:p>
                      <a:r>
                        <a:rPr lang="en-GB" sz="2400" dirty="0" smtClean="0"/>
                        <a:t>2</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dirty="0" smtClean="0">
                          <a:solidFill>
                            <a:schemeClr val="tx1"/>
                          </a:solidFill>
                          <a:effectLst/>
                        </a:rPr>
                        <a:t>Individual ‘long turn’ by each candidate with a short response from the second candidate.</a:t>
                      </a:r>
                      <a:endParaRPr lang="en-GB" sz="22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dirty="0" smtClean="0"/>
                        <a:t>4 minutes total </a:t>
                      </a:r>
                      <a:br>
                        <a:rPr lang="en-GB" sz="2200" dirty="0" smtClean="0"/>
                      </a:br>
                      <a:r>
                        <a:rPr lang="en-GB" sz="2200" dirty="0" smtClean="0"/>
                        <a:t>(1 minute</a:t>
                      </a:r>
                      <a:r>
                        <a:rPr lang="en-GB" sz="2200" baseline="0" dirty="0" smtClean="0"/>
                        <a:t> turn; 30 seconds to respond)</a:t>
                      </a:r>
                      <a:endParaRPr lang="en-GB" sz="22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32532">
                <a:tc>
                  <a:txBody>
                    <a:bodyPr/>
                    <a:lstStyle/>
                    <a:p>
                      <a:r>
                        <a:rPr lang="en-GB" sz="2400" dirty="0" smtClean="0"/>
                        <a:t>3</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200" kern="1200" dirty="0" smtClean="0">
                          <a:solidFill>
                            <a:schemeClr val="tx1"/>
                          </a:solidFill>
                          <a:effectLst/>
                          <a:latin typeface="+mn-lt"/>
                          <a:ea typeface="+mn-ea"/>
                          <a:cs typeface="+mn-cs"/>
                        </a:rPr>
                        <a:t>Two-way conversation between </a:t>
                      </a:r>
                      <a:br>
                        <a:rPr lang="en-GB" sz="2200" kern="1200" dirty="0" smtClean="0">
                          <a:solidFill>
                            <a:schemeClr val="tx1"/>
                          </a:solidFill>
                          <a:effectLst/>
                          <a:latin typeface="+mn-lt"/>
                          <a:ea typeface="+mn-ea"/>
                          <a:cs typeface="+mn-cs"/>
                        </a:rPr>
                      </a:br>
                      <a:r>
                        <a:rPr lang="en-GB" sz="2200" kern="1200" dirty="0" smtClean="0">
                          <a:solidFill>
                            <a:schemeClr val="tx1"/>
                          </a:solidFill>
                          <a:effectLst/>
                          <a:latin typeface="+mn-lt"/>
                          <a:ea typeface="+mn-ea"/>
                          <a:cs typeface="+mn-cs"/>
                        </a:rPr>
                        <a:t>the candidates based on spoken instructions and written stimuli. Discussion and decision-making tasks.</a:t>
                      </a:r>
                      <a:endParaRPr lang="en-GB" sz="2200" dirty="0" smtClean="0">
                        <a:solidFill>
                          <a:schemeClr val="tx1"/>
                        </a:solidFill>
                        <a:effectLst/>
                        <a:latin typeface="+mn-lt"/>
                        <a:ea typeface="Calibri"/>
                      </a:endParaRPr>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dirty="0" smtClean="0"/>
                        <a:t>4 minutes total </a:t>
                      </a:r>
                      <a:br>
                        <a:rPr lang="en-GB" sz="2200" dirty="0" smtClean="0"/>
                      </a:br>
                      <a:r>
                        <a:rPr lang="en-GB" sz="2200" dirty="0" smtClean="0"/>
                        <a:t>(2 minutes discussion;</a:t>
                      </a:r>
                      <a:r>
                        <a:rPr lang="en-GB" sz="2200" baseline="0" dirty="0" smtClean="0"/>
                        <a:t> </a:t>
                      </a:r>
                      <a:r>
                        <a:rPr lang="en-GB" sz="2200" dirty="0" smtClean="0"/>
                        <a:t>1 minute decision</a:t>
                      </a:r>
                      <a:r>
                        <a:rPr lang="en-GB" sz="2200" baseline="0" dirty="0" smtClean="0"/>
                        <a:t>-</a:t>
                      </a:r>
                      <a:r>
                        <a:rPr lang="en-GB" sz="2200" dirty="0" smtClean="0"/>
                        <a:t>making)</a:t>
                      </a:r>
                      <a:endParaRPr lang="en-GB" sz="22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5016">
                <a:tc>
                  <a:txBody>
                    <a:bodyPr/>
                    <a:lstStyle/>
                    <a:p>
                      <a:r>
                        <a:rPr lang="en-GB" sz="2400" dirty="0" smtClean="0"/>
                        <a:t>4</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dirty="0" smtClean="0"/>
                        <a:t>Discussion on</a:t>
                      </a:r>
                      <a:r>
                        <a:rPr lang="en-GB" sz="2200" baseline="0" dirty="0" smtClean="0"/>
                        <a:t> topics related to Part 3.</a:t>
                      </a:r>
                      <a:endParaRPr lang="en-GB" sz="22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200" dirty="0" smtClean="0"/>
                        <a:t>4 minutes</a:t>
                      </a:r>
                      <a:endParaRPr lang="en-GB" sz="22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5016">
                <a:tc>
                  <a:txBody>
                    <a:bodyPr/>
                    <a:lstStyle/>
                    <a:p>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2400" dirty="0" smtClean="0"/>
                        <a:t>Overall timing:</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smtClean="0"/>
                        <a:t>14 minutes</a:t>
                      </a:r>
                      <a:endParaRPr lang="en-GB" sz="2400" dirty="0"/>
                    </a:p>
                  </a:txBody>
                  <a:tcPr marL="91426" marR="91426"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Assessment criteria</a:t>
            </a:r>
          </a:p>
        </p:txBody>
      </p:sp>
      <p:sp>
        <p:nvSpPr>
          <p:cNvPr id="9219" name="Content Placeholder 2"/>
          <p:cNvSpPr>
            <a:spLocks noGrp="1"/>
          </p:cNvSpPr>
          <p:nvPr>
            <p:ph sz="half" idx="1"/>
          </p:nvPr>
        </p:nvSpPr>
        <p:spPr/>
        <p:txBody>
          <a:bodyPr/>
          <a:lstStyle/>
          <a:p>
            <a:pPr marL="341313" indent="-341313">
              <a:buFontTx/>
              <a:buChar char="•"/>
            </a:pPr>
            <a:r>
              <a:rPr lang="en-GB" altLang="en-US" dirty="0" smtClean="0"/>
              <a:t>Grammar and Vocabulary</a:t>
            </a:r>
          </a:p>
          <a:p>
            <a:pPr marL="341313" indent="-341313">
              <a:buFontTx/>
              <a:buChar char="•"/>
            </a:pPr>
            <a:r>
              <a:rPr lang="en-GB" altLang="en-US" dirty="0" smtClean="0"/>
              <a:t>Discourse Management</a:t>
            </a:r>
          </a:p>
          <a:p>
            <a:pPr marL="341313" indent="-341313">
              <a:buFontTx/>
              <a:buChar char="•"/>
            </a:pPr>
            <a:r>
              <a:rPr lang="en-GB" altLang="en-US" dirty="0" smtClean="0"/>
              <a:t>Pronunciation</a:t>
            </a:r>
          </a:p>
          <a:p>
            <a:pPr marL="341313" indent="-341313">
              <a:buFontTx/>
              <a:buChar char="•"/>
            </a:pPr>
            <a:endParaRPr lang="en-GB" altLang="en-US" dirty="0" smtClean="0"/>
          </a:p>
          <a:p>
            <a:pPr marL="341313" indent="-341313">
              <a:buFontTx/>
              <a:buChar char="•"/>
            </a:pPr>
            <a:r>
              <a:rPr lang="en-GB" altLang="en-US" dirty="0" smtClean="0"/>
              <a:t>Interactive Communication</a:t>
            </a:r>
          </a:p>
          <a:p>
            <a:pPr marL="341313" indent="-341313">
              <a:buFontTx/>
              <a:buChar char="•"/>
            </a:pPr>
            <a:r>
              <a:rPr lang="en-GB" altLang="en-US" dirty="0" smtClean="0"/>
              <a:t>Global Achievement</a:t>
            </a:r>
          </a:p>
        </p:txBody>
      </p:sp>
      <p:sp>
        <p:nvSpPr>
          <p:cNvPr id="4" name="Content Placeholder 3"/>
          <p:cNvSpPr>
            <a:spLocks noGrp="1"/>
          </p:cNvSpPr>
          <p:nvPr>
            <p:ph sz="half" idx="2"/>
          </p:nvPr>
        </p:nvSpPr>
        <p:spPr/>
        <p:txBody>
          <a:bodyPr/>
          <a:lstStyle/>
          <a:p>
            <a:pPr marL="342000" indent="-342000">
              <a:buFontTx/>
              <a:buChar char="•"/>
              <a:defRPr/>
            </a:pPr>
            <a:r>
              <a:rPr lang="en-GB" dirty="0" smtClean="0"/>
              <a:t>control, range, </a:t>
            </a:r>
            <a:r>
              <a:rPr lang="en-GB" dirty="0" err="1" smtClean="0"/>
              <a:t>appropriacy</a:t>
            </a:r>
            <a:endParaRPr lang="en-GB" dirty="0" smtClean="0"/>
          </a:p>
          <a:p>
            <a:pPr marL="342000" indent="-342000">
              <a:buFontTx/>
              <a:buChar char="•"/>
              <a:defRPr/>
            </a:pPr>
            <a:r>
              <a:rPr lang="en-GB" dirty="0" smtClean="0"/>
              <a:t>extent, relevance, coherence, cohesion</a:t>
            </a:r>
          </a:p>
          <a:p>
            <a:pPr marL="342000" indent="-342000">
              <a:buFontTx/>
              <a:buChar char="•"/>
              <a:defRPr/>
            </a:pPr>
            <a:r>
              <a:rPr lang="en-GB" dirty="0" smtClean="0"/>
              <a:t>intonation, stress, individual sounds</a:t>
            </a:r>
          </a:p>
          <a:p>
            <a:pPr marL="342000" indent="-342000">
              <a:buFontTx/>
              <a:buChar char="•"/>
              <a:defRPr/>
            </a:pPr>
            <a:r>
              <a:rPr lang="en-GB" dirty="0" smtClean="0"/>
              <a:t>initiating, responding, development</a:t>
            </a:r>
          </a:p>
          <a:p>
            <a:pPr marL="342000" indent="-342000">
              <a:buFontTx/>
              <a:buChar char="•"/>
              <a:defRPr/>
            </a:pPr>
            <a:r>
              <a:rPr lang="en-GB" dirty="0" smtClean="0"/>
              <a:t>overall effectiveness</a:t>
            </a:r>
          </a:p>
          <a:p>
            <a:pPr marL="457200" indent="-457200">
              <a:buFontTx/>
              <a:buChar char="•"/>
              <a:defRPr/>
            </a:pPr>
            <a:endParaRPr lang="en-GB" dirty="0" smtClean="0"/>
          </a:p>
          <a:p>
            <a:pPr marL="457200" indent="-457200">
              <a:buFontTx/>
              <a:buChar char="•"/>
              <a:defRPr/>
            </a:pPr>
            <a:endParaRPr lang="en-GB" dirty="0" smtClean="0"/>
          </a:p>
          <a:p>
            <a:pPr marL="457200" indent="-457200">
              <a:buFontTx/>
              <a:buChar char="•"/>
              <a:defRPr/>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Part 2</a:t>
            </a:r>
          </a:p>
        </p:txBody>
      </p:sp>
      <p:sp>
        <p:nvSpPr>
          <p:cNvPr id="11267" name="Content Placeholder 2"/>
          <p:cNvSpPr>
            <a:spLocks noGrp="1"/>
          </p:cNvSpPr>
          <p:nvPr>
            <p:ph sz="half" idx="1"/>
          </p:nvPr>
        </p:nvSpPr>
        <p:spPr/>
        <p:txBody>
          <a:bodyPr/>
          <a:lstStyle/>
          <a:p>
            <a:pPr marL="0" indent="0">
              <a:defRPr/>
            </a:pPr>
            <a:r>
              <a:rPr lang="en-GB" altLang="en-US" b="1" dirty="0" smtClean="0"/>
              <a:t>Task requirements  </a:t>
            </a:r>
          </a:p>
          <a:p>
            <a:pPr marL="342000" indent="-342000">
              <a:buFontTx/>
              <a:buChar char="•"/>
              <a:defRPr/>
            </a:pPr>
            <a:r>
              <a:rPr lang="en-GB" altLang="en-US" dirty="0" smtClean="0"/>
              <a:t>one candidate talks individually about a pair of pictures for one minute </a:t>
            </a:r>
          </a:p>
          <a:p>
            <a:pPr marL="342000" indent="-342000">
              <a:buFontTx/>
              <a:buChar char="•"/>
              <a:defRPr/>
            </a:pPr>
            <a:r>
              <a:rPr lang="en-GB" altLang="en-US" dirty="0" smtClean="0"/>
              <a:t>the listening candidate comments briefly on the pictures  </a:t>
            </a:r>
          </a:p>
        </p:txBody>
      </p:sp>
      <p:sp>
        <p:nvSpPr>
          <p:cNvPr id="5" name="Content Placeholder 4"/>
          <p:cNvSpPr>
            <a:spLocks noGrp="1"/>
          </p:cNvSpPr>
          <p:nvPr>
            <p:ph sz="half" idx="2"/>
          </p:nvPr>
        </p:nvSpPr>
        <p:spPr/>
        <p:txBody>
          <a:bodyPr/>
          <a:lstStyle/>
          <a:p>
            <a:pPr marL="0" indent="0">
              <a:defRPr/>
            </a:pPr>
            <a:r>
              <a:rPr lang="en-GB" altLang="en-US" b="1" dirty="0" smtClean="0"/>
              <a:t>Testing focus </a:t>
            </a:r>
          </a:p>
          <a:p>
            <a:pPr marL="342000" indent="-342000">
              <a:buFontTx/>
              <a:buChar char="•"/>
              <a:defRPr/>
            </a:pPr>
            <a:r>
              <a:rPr lang="en-GB" altLang="en-US" dirty="0" smtClean="0"/>
              <a:t>organising a larger unit of discourse</a:t>
            </a:r>
          </a:p>
          <a:p>
            <a:pPr marL="342000" indent="-342000">
              <a:buFontTx/>
              <a:buChar char="•"/>
              <a:defRPr/>
            </a:pPr>
            <a:r>
              <a:rPr lang="en-GB" altLang="en-US" dirty="0" smtClean="0"/>
              <a:t>comparing</a:t>
            </a:r>
          </a:p>
          <a:p>
            <a:pPr marL="342000" indent="-342000">
              <a:buFontTx/>
              <a:buChar char="•"/>
              <a:defRPr/>
            </a:pPr>
            <a:r>
              <a:rPr lang="en-GB" altLang="en-US" dirty="0" smtClean="0"/>
              <a:t>describing</a:t>
            </a:r>
          </a:p>
          <a:p>
            <a:pPr marL="342000" indent="-342000">
              <a:buFontTx/>
              <a:buChar char="•"/>
              <a:defRPr/>
            </a:pPr>
            <a:r>
              <a:rPr lang="en-GB" altLang="en-US" dirty="0" smtClean="0"/>
              <a:t>expressing opinions</a:t>
            </a:r>
          </a:p>
          <a:p>
            <a:pPr marL="0" indent="0">
              <a:defRPr/>
            </a:pPr>
            <a:endParaRPr lang="en-GB" altLang="en-US" dirty="0" smtClean="0"/>
          </a:p>
          <a:p>
            <a:pPr marL="0" indent="0">
              <a:defRPr/>
            </a:pPr>
            <a:endParaRPr lang="en-GB"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email"/>
          <a:srcRect/>
          <a:stretch>
            <a:fillRect/>
          </a:stretch>
        </p:blipFill>
        <p:spPr bwMode="auto">
          <a:xfrm>
            <a:off x="2411413" y="1666875"/>
            <a:ext cx="4824412" cy="1114425"/>
          </a:xfrm>
          <a:prstGeom prst="rect">
            <a:avLst/>
          </a:prstGeom>
          <a:noFill/>
          <a:ln w="9525">
            <a:noFill/>
            <a:miter lim="800000"/>
            <a:headEnd/>
            <a:tailEnd/>
          </a:ln>
        </p:spPr>
      </p:pic>
      <p:sp>
        <p:nvSpPr>
          <p:cNvPr id="13315" name="Title 1"/>
          <p:cNvSpPr>
            <a:spLocks noGrp="1"/>
          </p:cNvSpPr>
          <p:nvPr>
            <p:ph type="title"/>
          </p:nvPr>
        </p:nvSpPr>
        <p:spPr/>
        <p:txBody>
          <a:bodyPr/>
          <a:lstStyle/>
          <a:p>
            <a:r>
              <a:rPr lang="en-GB" altLang="en-US" smtClean="0"/>
              <a:t>Part 2: sample task</a:t>
            </a:r>
          </a:p>
        </p:txBody>
      </p:sp>
      <p:pic>
        <p:nvPicPr>
          <p:cNvPr id="13316" name="Picture 3"/>
          <p:cNvPicPr>
            <a:picLocks noChangeAspect="1" noChangeArrowheads="1"/>
          </p:cNvPicPr>
          <p:nvPr/>
        </p:nvPicPr>
        <p:blipFill>
          <a:blip r:embed="rId3" cstate="email"/>
          <a:srcRect/>
          <a:stretch>
            <a:fillRect/>
          </a:stretch>
        </p:blipFill>
        <p:spPr bwMode="auto">
          <a:xfrm>
            <a:off x="4716463" y="2492375"/>
            <a:ext cx="4176712" cy="3960813"/>
          </a:xfrm>
          <a:prstGeom prst="rect">
            <a:avLst/>
          </a:prstGeom>
          <a:noFill/>
          <a:ln w="9525">
            <a:noFill/>
            <a:miter lim="800000"/>
            <a:headEnd/>
            <a:tailEnd/>
          </a:ln>
        </p:spPr>
      </p:pic>
      <p:pic>
        <p:nvPicPr>
          <p:cNvPr id="13317" name="Picture 4"/>
          <p:cNvPicPr>
            <a:picLocks noChangeAspect="1" noChangeArrowheads="1"/>
          </p:cNvPicPr>
          <p:nvPr/>
        </p:nvPicPr>
        <p:blipFill>
          <a:blip r:embed="rId4" cstate="email"/>
          <a:srcRect/>
          <a:stretch>
            <a:fillRect/>
          </a:stretch>
        </p:blipFill>
        <p:spPr bwMode="auto">
          <a:xfrm>
            <a:off x="250825" y="2492375"/>
            <a:ext cx="4176713"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Part 3 focus</a:t>
            </a:r>
            <a:endParaRPr lang="ru-RU" dirty="0"/>
          </a:p>
        </p:txBody>
      </p:sp>
      <p:sp>
        <p:nvSpPr>
          <p:cNvPr id="3" name="Содержимое 2"/>
          <p:cNvSpPr>
            <a:spLocks noGrp="1"/>
          </p:cNvSpPr>
          <p:nvPr>
            <p:ph idx="1"/>
          </p:nvPr>
        </p:nvSpPr>
        <p:spPr/>
        <p:txBody>
          <a:bodyPr/>
          <a:lstStyle/>
          <a:p>
            <a:pPr>
              <a:buFont typeface="Arial" pitchFamily="34" charset="0"/>
              <a:buChar char="•"/>
            </a:pPr>
            <a:r>
              <a:rPr lang="en-US" sz="2400" dirty="0" smtClean="0"/>
              <a:t>sustaining an interaction</a:t>
            </a:r>
          </a:p>
          <a:p>
            <a:pPr>
              <a:buFont typeface="Arial" pitchFamily="34" charset="0"/>
              <a:buChar char="•"/>
            </a:pPr>
            <a:r>
              <a:rPr lang="en-US" sz="2400" dirty="0" smtClean="0"/>
              <a:t>exchanging ideas</a:t>
            </a:r>
          </a:p>
          <a:p>
            <a:pPr>
              <a:buFont typeface="Arial" pitchFamily="34" charset="0"/>
              <a:buChar char="•"/>
            </a:pPr>
            <a:r>
              <a:rPr lang="en-US" sz="2400" dirty="0" smtClean="0"/>
              <a:t>expressing and justifying opinions</a:t>
            </a:r>
          </a:p>
          <a:p>
            <a:pPr>
              <a:buFont typeface="Arial" pitchFamily="34" charset="0"/>
              <a:buChar char="•"/>
            </a:pPr>
            <a:r>
              <a:rPr lang="en-US" sz="2400" dirty="0" smtClean="0"/>
              <a:t>comparing</a:t>
            </a:r>
          </a:p>
          <a:p>
            <a:pPr>
              <a:buFont typeface="Arial" pitchFamily="34" charset="0"/>
              <a:buChar char="•"/>
            </a:pPr>
            <a:r>
              <a:rPr lang="en-US" sz="2400" dirty="0" smtClean="0"/>
              <a:t>agreeing and/or disagreeing</a:t>
            </a:r>
          </a:p>
          <a:p>
            <a:pPr>
              <a:buFont typeface="Arial" pitchFamily="34" charset="0"/>
              <a:buChar char="•"/>
            </a:pPr>
            <a:r>
              <a:rPr lang="en-US" sz="2400" dirty="0" smtClean="0"/>
              <a:t>suggesting</a:t>
            </a:r>
          </a:p>
          <a:p>
            <a:pPr>
              <a:buFont typeface="Arial" pitchFamily="34" charset="0"/>
              <a:buChar char="•"/>
            </a:pPr>
            <a:r>
              <a:rPr lang="en-US" sz="2400" dirty="0" smtClean="0"/>
              <a:t>speculating</a:t>
            </a:r>
          </a:p>
          <a:p>
            <a:pPr>
              <a:buFont typeface="Arial" pitchFamily="34" charset="0"/>
              <a:buChar char="•"/>
            </a:pPr>
            <a:r>
              <a:rPr lang="en-US" sz="2400" dirty="0" smtClean="0"/>
              <a:t>evaluating</a:t>
            </a:r>
          </a:p>
          <a:p>
            <a:pPr>
              <a:buFont typeface="Arial" pitchFamily="34" charset="0"/>
              <a:buChar char="•"/>
            </a:pPr>
            <a:r>
              <a:rPr lang="en-US" sz="2400" dirty="0" smtClean="0"/>
              <a:t>reaching a decision through negotiation</a:t>
            </a:r>
            <a:endParaRPr lang="ru-RU"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srcRect/>
          <a:stretch>
            <a:fillRect/>
          </a:stretch>
        </p:blipFill>
        <p:spPr bwMode="auto">
          <a:xfrm>
            <a:off x="323850" y="1625600"/>
            <a:ext cx="8389938" cy="4897438"/>
          </a:xfrm>
          <a:prstGeom prst="rect">
            <a:avLst/>
          </a:prstGeom>
          <a:noFill/>
          <a:ln w="9525">
            <a:noFill/>
            <a:miter lim="800000"/>
            <a:headEnd/>
            <a:tailEnd/>
          </a:ln>
        </p:spPr>
      </p:pic>
      <p:sp>
        <p:nvSpPr>
          <p:cNvPr id="16387" name="Title 1"/>
          <p:cNvSpPr>
            <a:spLocks noGrp="1"/>
          </p:cNvSpPr>
          <p:nvPr>
            <p:ph type="title"/>
          </p:nvPr>
        </p:nvSpPr>
        <p:spPr>
          <a:xfrm>
            <a:off x="457200" y="908050"/>
            <a:ext cx="8686800" cy="936625"/>
          </a:xfrm>
        </p:spPr>
        <p:txBody>
          <a:bodyPr/>
          <a:lstStyle/>
          <a:p>
            <a:r>
              <a:rPr lang="en-GB" altLang="en-US" dirty="0" smtClean="0"/>
              <a:t>Part 3: sample task (2min.+1min.)</a:t>
            </a:r>
          </a:p>
        </p:txBody>
      </p:sp>
      <p:grpSp>
        <p:nvGrpSpPr>
          <p:cNvPr id="2" name="Group 14"/>
          <p:cNvGrpSpPr>
            <a:grpSpLocks/>
          </p:cNvGrpSpPr>
          <p:nvPr/>
        </p:nvGrpSpPr>
        <p:grpSpPr bwMode="auto">
          <a:xfrm>
            <a:off x="7831138" y="6396038"/>
            <a:ext cx="2200275" cy="461962"/>
            <a:chOff x="4014" y="3022"/>
            <a:chExt cx="1386" cy="363"/>
          </a:xfrm>
        </p:grpSpPr>
        <p:pic>
          <p:nvPicPr>
            <p:cNvPr id="16390" name="Picture 15"/>
            <p:cNvPicPr>
              <a:picLocks noChangeAspect="1" noChangeArrowheads="1"/>
            </p:cNvPicPr>
            <p:nvPr/>
          </p:nvPicPr>
          <p:blipFill>
            <a:blip r:embed="rId3" cstate="print"/>
            <a:srcRect/>
            <a:stretch>
              <a:fillRect/>
            </a:stretch>
          </p:blipFill>
          <p:spPr bwMode="auto">
            <a:xfrm>
              <a:off x="4014" y="3022"/>
              <a:ext cx="279" cy="349"/>
            </a:xfrm>
            <a:prstGeom prst="rect">
              <a:avLst/>
            </a:prstGeom>
            <a:noFill/>
            <a:ln w="9525">
              <a:noFill/>
              <a:miter lim="800000"/>
              <a:headEnd/>
              <a:tailEnd/>
            </a:ln>
          </p:spPr>
        </p:pic>
        <p:sp>
          <p:nvSpPr>
            <p:cNvPr id="16391" name="Rectangle 16"/>
            <p:cNvSpPr>
              <a:spLocks noChangeArrowheads="1"/>
            </p:cNvSpPr>
            <p:nvPr/>
          </p:nvSpPr>
          <p:spPr bwMode="auto">
            <a:xfrm>
              <a:off x="4401" y="3022"/>
              <a:ext cx="999" cy="363"/>
            </a:xfrm>
            <a:prstGeom prst="rect">
              <a:avLst/>
            </a:prstGeom>
            <a:noFill/>
            <a:ln w="9525">
              <a:noFill/>
              <a:miter lim="800000"/>
              <a:headEnd/>
              <a:tailEnd/>
            </a:ln>
          </p:spPr>
          <p:txBody>
            <a:bodyPr anchor="ctr"/>
            <a:lstStyle/>
            <a:p>
              <a:endParaRPr lang="en-US" altLang="en-US" sz="1400" b="1"/>
            </a:p>
          </p:txBody>
        </p:sp>
      </p:grpSp>
      <p:sp>
        <p:nvSpPr>
          <p:cNvPr id="7" name="Rectangle 6"/>
          <p:cNvSpPr/>
          <p:nvPr/>
        </p:nvSpPr>
        <p:spPr>
          <a:xfrm>
            <a:off x="8307388" y="6461125"/>
            <a:ext cx="914400" cy="33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chemeClr val="tx1"/>
                </a:solidFill>
              </a:rPr>
              <a:t>Part 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Part 3 (1 min.)</a:t>
            </a:r>
            <a:endParaRPr lang="ru-RU" dirty="0"/>
          </a:p>
        </p:txBody>
      </p:sp>
      <p:sp>
        <p:nvSpPr>
          <p:cNvPr id="3" name="Содержимое 2"/>
          <p:cNvSpPr>
            <a:spLocks noGrp="1"/>
          </p:cNvSpPr>
          <p:nvPr>
            <p:ph idx="1"/>
          </p:nvPr>
        </p:nvSpPr>
        <p:spPr/>
        <p:txBody>
          <a:bodyPr/>
          <a:lstStyle/>
          <a:p>
            <a:endParaRPr lang="en-US" dirty="0" smtClean="0"/>
          </a:p>
          <a:p>
            <a:r>
              <a:rPr lang="en-US" dirty="0" smtClean="0"/>
              <a:t>Now you have  about a minute to decide </a:t>
            </a:r>
            <a:r>
              <a:rPr lang="en-US" b="1" dirty="0" smtClean="0"/>
              <a:t>which two would be the easiest to learn to do well?</a:t>
            </a:r>
            <a:endParaRPr lang="ru-RU"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Cambridge English: </a:t>
            </a:r>
            <a:r>
              <a:rPr lang="en-US" dirty="0" smtClean="0"/>
              <a:t>First </a:t>
            </a:r>
            <a:r>
              <a:rPr lang="en-US" dirty="0"/>
              <a:t>for Schools </a:t>
            </a:r>
            <a:r>
              <a:rPr lang="en-US" dirty="0" smtClean="0"/>
              <a:t>(FCE) </a:t>
            </a:r>
            <a:endParaRPr lang="ru-RU" dirty="0"/>
          </a:p>
        </p:txBody>
      </p:sp>
      <p:sp>
        <p:nvSpPr>
          <p:cNvPr id="3" name="Объект 2"/>
          <p:cNvSpPr>
            <a:spLocks noGrp="1"/>
          </p:cNvSpPr>
          <p:nvPr>
            <p:ph idx="1"/>
          </p:nvPr>
        </p:nvSpPr>
        <p:spPr/>
        <p:txBody>
          <a:bodyPr/>
          <a:lstStyle/>
          <a:p>
            <a:r>
              <a:rPr lang="en-US" dirty="0" smtClean="0"/>
              <a:t>                                        </a:t>
            </a:r>
            <a:r>
              <a:rPr lang="en-US" b="1" i="1" dirty="0" err="1" smtClean="0"/>
              <a:t>Kok</a:t>
            </a:r>
            <a:r>
              <a:rPr lang="en-US" b="1" i="1" dirty="0" smtClean="0"/>
              <a:t> Wee    Chris</a:t>
            </a:r>
          </a:p>
          <a:p>
            <a:r>
              <a:rPr lang="en-US" dirty="0" smtClean="0"/>
              <a:t>Grammar </a:t>
            </a:r>
            <a:r>
              <a:rPr lang="en-US" dirty="0"/>
              <a:t>and Vocabulary    </a:t>
            </a:r>
            <a:r>
              <a:rPr lang="en-US" dirty="0" smtClean="0"/>
              <a:t>5</a:t>
            </a:r>
            <a:r>
              <a:rPr lang="en-US" dirty="0"/>
              <a:t>		     3              </a:t>
            </a:r>
          </a:p>
          <a:p>
            <a:r>
              <a:rPr lang="en-US" dirty="0"/>
              <a:t>Discourse Management	     </a:t>
            </a:r>
            <a:r>
              <a:rPr lang="en-US" dirty="0" smtClean="0"/>
              <a:t>5</a:t>
            </a:r>
            <a:r>
              <a:rPr lang="en-US" dirty="0"/>
              <a:t>	             3</a:t>
            </a:r>
          </a:p>
          <a:p>
            <a:r>
              <a:rPr lang="en-US" dirty="0"/>
              <a:t>Pronunciation			     4              3</a:t>
            </a:r>
          </a:p>
          <a:p>
            <a:r>
              <a:rPr lang="en-US" dirty="0"/>
              <a:t>Interactive Communication   4              </a:t>
            </a:r>
            <a:r>
              <a:rPr lang="en-US" dirty="0" smtClean="0"/>
              <a:t>3</a:t>
            </a:r>
            <a:endParaRPr lang="en-US" dirty="0"/>
          </a:p>
          <a:p>
            <a:endParaRPr lang="en-US" dirty="0"/>
          </a:p>
          <a:p>
            <a:r>
              <a:rPr lang="en-US" dirty="0"/>
              <a:t>Global Achievement		     </a:t>
            </a:r>
            <a:r>
              <a:rPr lang="en-US"/>
              <a:t>4              </a:t>
            </a:r>
            <a:r>
              <a:rPr lang="en-US" smtClean="0"/>
              <a:t>3</a:t>
            </a:r>
            <a:endParaRPr lang="ru-RU" dirty="0"/>
          </a:p>
          <a:p>
            <a:endParaRPr lang="ru-RU" dirty="0"/>
          </a:p>
        </p:txBody>
      </p:sp>
    </p:spTree>
    <p:extLst>
      <p:ext uri="{BB962C8B-B14F-4D97-AF65-F5344CB8AC3E}">
        <p14:creationId xmlns:p14="http://schemas.microsoft.com/office/powerpoint/2010/main" xmlns="" val="2549510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Good candidates, Speaking FCE</a:t>
            </a:r>
          </a:p>
        </p:txBody>
      </p:sp>
      <p:sp>
        <p:nvSpPr>
          <p:cNvPr id="22531" name="Rectangle 3"/>
          <p:cNvSpPr>
            <a:spLocks noGrp="1" noChangeArrowheads="1"/>
          </p:cNvSpPr>
          <p:nvPr>
            <p:ph idx="1"/>
          </p:nvPr>
        </p:nvSpPr>
        <p:spPr/>
        <p:txBody>
          <a:bodyPr/>
          <a:lstStyle/>
          <a:p>
            <a:pPr marL="609600" indent="-609600" eaLnBrk="1" hangingPunct="1">
              <a:buFontTx/>
              <a:buChar char="-"/>
            </a:pPr>
            <a:r>
              <a:rPr lang="en-US" dirty="0" smtClean="0"/>
              <a:t>Listen carefully and react</a:t>
            </a:r>
          </a:p>
          <a:p>
            <a:pPr marL="609600" indent="-609600" eaLnBrk="1" hangingPunct="1">
              <a:buFontTx/>
              <a:buChar char="-"/>
            </a:pPr>
            <a:r>
              <a:rPr lang="en-US" dirty="0" smtClean="0"/>
              <a:t>Show their interest</a:t>
            </a:r>
          </a:p>
          <a:p>
            <a:pPr marL="609600" indent="-609600" eaLnBrk="1" hangingPunct="1">
              <a:buFontTx/>
              <a:buChar char="-"/>
            </a:pPr>
            <a:r>
              <a:rPr lang="en-US" dirty="0" smtClean="0"/>
              <a:t>Interact</a:t>
            </a:r>
          </a:p>
          <a:p>
            <a:pPr marL="609600" indent="-609600" eaLnBrk="1" hangingPunct="1">
              <a:buFontTx/>
              <a:buChar char="-"/>
            </a:pPr>
            <a:r>
              <a:rPr lang="en-US" dirty="0" smtClean="0"/>
              <a:t>Move the conversation forward</a:t>
            </a:r>
          </a:p>
          <a:p>
            <a:pPr marL="609600" indent="-609600" eaLnBrk="1" hangingPunct="1">
              <a:buFontTx/>
              <a:buChar char="-"/>
            </a:pPr>
            <a:r>
              <a:rPr lang="en-US" dirty="0" smtClean="0"/>
              <a:t>Use eye contact</a:t>
            </a:r>
          </a:p>
          <a:p>
            <a:pPr marL="609600" indent="-609600" eaLnBrk="1" hangingPunct="1">
              <a:buFontTx/>
              <a:buChar char="-"/>
            </a:pPr>
            <a:r>
              <a:rPr lang="en-US" dirty="0" smtClean="0"/>
              <a:t>Body language to encourage partner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smtClean="0"/>
              <a:t>Summative, </a:t>
            </a:r>
            <a:br>
              <a:rPr lang="en-US" sz="3200" dirty="0" smtClean="0"/>
            </a:br>
            <a:r>
              <a:rPr lang="en-US" sz="3200" dirty="0" smtClean="0"/>
              <a:t>Learning Oriented Assessment (formative)</a:t>
            </a:r>
            <a:endParaRPr lang="ru-RU" sz="3200" dirty="0"/>
          </a:p>
        </p:txBody>
      </p:sp>
      <p:sp>
        <p:nvSpPr>
          <p:cNvPr id="3" name="Содержимое 2"/>
          <p:cNvSpPr>
            <a:spLocks noGrp="1"/>
          </p:cNvSpPr>
          <p:nvPr>
            <p:ph idx="1"/>
          </p:nvPr>
        </p:nvSpPr>
        <p:spPr/>
        <p:txBody>
          <a:bodyPr/>
          <a:lstStyle/>
          <a:p>
            <a:r>
              <a:rPr lang="en-US" dirty="0" smtClean="0"/>
              <a:t>Summative: Assessment of learning</a:t>
            </a:r>
          </a:p>
          <a:p>
            <a:r>
              <a:rPr lang="en-US" dirty="0" smtClean="0"/>
              <a:t>LOA seeks to </a:t>
            </a:r>
            <a:r>
              <a:rPr lang="en-US" dirty="0" err="1" smtClean="0"/>
              <a:t>emphasise</a:t>
            </a:r>
            <a:r>
              <a:rPr lang="en-US" dirty="0" smtClean="0"/>
              <a:t> that a fundamental purpose of assessment should be to promote learning.</a:t>
            </a:r>
          </a:p>
          <a:p>
            <a:r>
              <a:rPr lang="en-US" dirty="0" smtClean="0"/>
              <a:t>LOA mirrors formative assessment and assessment for learning processes.</a:t>
            </a:r>
            <a:endParaRPr lang="ru-RU" dirty="0"/>
          </a:p>
        </p:txBody>
      </p:sp>
    </p:spTree>
    <p:extLst>
      <p:ext uri="{BB962C8B-B14F-4D97-AF65-F5344CB8AC3E}">
        <p14:creationId xmlns:p14="http://schemas.microsoft.com/office/powerpoint/2010/main" xmlns="" val="1349106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Good candidates, Speaking FCE (2)</a:t>
            </a:r>
          </a:p>
        </p:txBody>
      </p:sp>
      <p:sp>
        <p:nvSpPr>
          <p:cNvPr id="22531" name="Rectangle 3"/>
          <p:cNvSpPr>
            <a:spLocks noGrp="1" noChangeArrowheads="1"/>
          </p:cNvSpPr>
          <p:nvPr>
            <p:ph idx="1"/>
          </p:nvPr>
        </p:nvSpPr>
        <p:spPr/>
        <p:txBody>
          <a:bodyPr/>
          <a:lstStyle/>
          <a:p>
            <a:pPr marL="609600" indent="-609600" eaLnBrk="1" hangingPunct="1">
              <a:buFontTx/>
              <a:buChar char="-"/>
            </a:pPr>
            <a:r>
              <a:rPr lang="en-US" dirty="0" smtClean="0">
                <a:solidFill>
                  <a:srgbClr val="CC0000"/>
                </a:solidFill>
              </a:rPr>
              <a:t> </a:t>
            </a:r>
            <a:r>
              <a:rPr lang="en-US" dirty="0" smtClean="0"/>
              <a:t>Resourceful in their use of language (Part 2)</a:t>
            </a:r>
          </a:p>
          <a:p>
            <a:pPr marL="609600" indent="-609600" eaLnBrk="1" hangingPunct="1">
              <a:buFontTx/>
              <a:buChar char="-"/>
            </a:pPr>
            <a:r>
              <a:rPr lang="en-US" dirty="0" smtClean="0"/>
              <a:t>Find a way of expressing themselves (paraphrasing) (Part 2)</a:t>
            </a:r>
          </a:p>
          <a:p>
            <a:pPr marL="609600" indent="-609600" eaLnBrk="1" hangingPunct="1">
              <a:buFontTx/>
              <a:buChar char="-"/>
            </a:pPr>
            <a:r>
              <a:rPr lang="en-US" dirty="0" smtClean="0"/>
              <a:t>Balance fluency and accuracy</a:t>
            </a:r>
          </a:p>
          <a:p>
            <a:pPr marL="609600" indent="-609600" eaLnBrk="1" hangingPunct="1">
              <a:buFontTx/>
              <a:buChar char="-"/>
            </a:pPr>
            <a:r>
              <a:rPr lang="en-US" dirty="0" smtClean="0"/>
              <a:t>Help their partner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Good candidates, Speaking FCE (3)</a:t>
            </a:r>
          </a:p>
        </p:txBody>
      </p:sp>
      <p:sp>
        <p:nvSpPr>
          <p:cNvPr id="22531" name="Rectangle 3"/>
          <p:cNvSpPr>
            <a:spLocks noGrp="1" noChangeArrowheads="1"/>
          </p:cNvSpPr>
          <p:nvPr>
            <p:ph idx="1"/>
          </p:nvPr>
        </p:nvSpPr>
        <p:spPr/>
        <p:txBody>
          <a:bodyPr/>
          <a:lstStyle/>
          <a:p>
            <a:pPr marL="609600" indent="-609600" eaLnBrk="1" hangingPunct="1"/>
            <a:r>
              <a:rPr lang="en-US" dirty="0" smtClean="0"/>
              <a:t>-     Can overcome nerves</a:t>
            </a:r>
          </a:p>
          <a:p>
            <a:pPr marL="609600" indent="-609600" eaLnBrk="1" hangingPunct="1">
              <a:buFontTx/>
              <a:buChar char="-"/>
            </a:pPr>
            <a:r>
              <a:rPr lang="en-US" dirty="0" smtClean="0"/>
              <a:t>Can maintain the flow for a full time         ( know how long a minute is)</a:t>
            </a:r>
          </a:p>
          <a:p>
            <a:pPr marL="609600" indent="-609600" eaLnBrk="1" hangingPunct="1">
              <a:buFontTx/>
              <a:buChar char="-"/>
            </a:pPr>
            <a:r>
              <a:rPr lang="en-US" dirty="0" smtClean="0"/>
              <a:t>Know they have to extend some answers</a:t>
            </a:r>
            <a:r>
              <a:rPr lang="ru-RU" dirty="0" smtClean="0"/>
              <a:t> </a:t>
            </a:r>
            <a:r>
              <a:rPr lang="en-US" dirty="0" smtClean="0"/>
              <a:t>and know how to do it</a:t>
            </a:r>
          </a:p>
          <a:p>
            <a:pPr marL="609600" indent="-609600" eaLnBrk="1" hangingPunct="1">
              <a:buFontTx/>
              <a:buChar char="-"/>
            </a:pPr>
            <a:r>
              <a:rPr lang="en-US" dirty="0" smtClean="0"/>
              <a:t>Are not put off when examiner interrupts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533400" y="644525"/>
            <a:ext cx="6343650" cy="784225"/>
          </a:xfrm>
          <a:prstGeom prst="rect">
            <a:avLst/>
          </a:prstGeom>
          <a:noFill/>
          <a:ln w="9525">
            <a:noFill/>
            <a:round/>
            <a:headEnd/>
            <a:tailEnd/>
          </a:ln>
        </p:spPr>
        <p:txBody>
          <a:bodyPr anchor="ctr"/>
          <a:lstStyle/>
          <a:p>
            <a:pPr defTabSz="449263" eaLnBrk="1" hangingPunct="1">
              <a:buClr>
                <a:srgbClr val="0042A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ru-RU" sz="4000" b="1">
                <a:solidFill>
                  <a:srgbClr val="0042A1"/>
                </a:solidFill>
              </a:rPr>
              <a:t>Support for teachers</a:t>
            </a:r>
          </a:p>
        </p:txBody>
      </p:sp>
      <p:sp>
        <p:nvSpPr>
          <p:cNvPr id="74755" name="Text Box 3"/>
          <p:cNvSpPr txBox="1">
            <a:spLocks noChangeArrowheads="1"/>
          </p:cNvSpPr>
          <p:nvPr/>
        </p:nvSpPr>
        <p:spPr bwMode="auto">
          <a:xfrm>
            <a:off x="590550" y="1787525"/>
            <a:ext cx="8191500" cy="4810125"/>
          </a:xfrm>
          <a:prstGeom prst="rect">
            <a:avLst/>
          </a:prstGeom>
          <a:noFill/>
          <a:ln w="9525">
            <a:noFill/>
            <a:round/>
            <a:headEnd/>
            <a:tailEnd/>
          </a:ln>
        </p:spPr>
        <p:txBody>
          <a:bodyPr/>
          <a:lstStyle/>
          <a:p>
            <a:pPr marL="338138" indent="-33813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b="1" dirty="0">
                <a:solidFill>
                  <a:schemeClr val="folHlink"/>
                </a:solidFill>
              </a:rPr>
              <a:t>Teacher Support Website</a:t>
            </a:r>
            <a:endParaRPr lang="en-GB" altLang="ru-RU" sz="2400" dirty="0">
              <a:solidFill>
                <a:schemeClr val="folHlink"/>
              </a:solidFill>
            </a:endParaRPr>
          </a:p>
          <a:p>
            <a:pPr marL="338138" indent="-338138" defTabSz="449263" eaLnBrk="1" hangingPunct="1">
              <a:spcBef>
                <a:spcPts val="800"/>
              </a:spcBef>
              <a:buClr>
                <a:srgbClr val="0042A1"/>
              </a:buClr>
              <a:buSzPct val="135000"/>
              <a:buFont typeface="Wingdings" pitchFamily="2" charset="2"/>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b="1" dirty="0">
                <a:solidFill>
                  <a:srgbClr val="800000"/>
                </a:solidFill>
              </a:rPr>
              <a:t>		</a:t>
            </a:r>
            <a:r>
              <a:rPr lang="en-GB" altLang="ru-RU" sz="2400" b="1" dirty="0">
                <a:solidFill>
                  <a:srgbClr val="800000"/>
                </a:solidFill>
                <a:hlinkClick r:id="rId3"/>
              </a:rPr>
              <a:t>www.teachers.Cambridge</a:t>
            </a:r>
            <a:r>
              <a:rPr lang="en-US" altLang="ru-RU" sz="2400" b="1" dirty="0" err="1">
                <a:solidFill>
                  <a:srgbClr val="800000"/>
                </a:solidFill>
                <a:hlinkClick r:id="rId3"/>
              </a:rPr>
              <a:t>english</a:t>
            </a:r>
            <a:r>
              <a:rPr lang="en-GB" altLang="ru-RU" sz="2400" b="1" dirty="0">
                <a:solidFill>
                  <a:srgbClr val="800000"/>
                </a:solidFill>
                <a:hlinkClick r:id="rId3"/>
              </a:rPr>
              <a:t>.org</a:t>
            </a:r>
            <a:endParaRPr lang="en-GB" altLang="ru-RU" sz="2400" b="1" dirty="0">
              <a:solidFill>
                <a:srgbClr val="800000"/>
              </a:solidFill>
            </a:endParaRPr>
          </a:p>
          <a:p>
            <a:pPr marL="738188" lvl="1" indent="-28098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dirty="0"/>
              <a:t>Free resources – lesson plans, </a:t>
            </a:r>
            <a:r>
              <a:rPr lang="en-GB" altLang="ru-RU" sz="2400" dirty="0">
                <a:solidFill>
                  <a:srgbClr val="392419"/>
                </a:solidFill>
              </a:rPr>
              <a:t>handbooks, etc.</a:t>
            </a:r>
            <a:endParaRPr lang="en-GB" altLang="ru-RU" sz="2400" dirty="0"/>
          </a:p>
          <a:p>
            <a:pPr marL="738188" lvl="1" indent="-28098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dirty="0"/>
              <a:t>Exam discussion forums </a:t>
            </a:r>
          </a:p>
          <a:p>
            <a:pPr marL="738188" lvl="1" indent="-28098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dirty="0"/>
              <a:t>Teacher tips </a:t>
            </a:r>
          </a:p>
          <a:p>
            <a:pPr marL="338138" indent="-33813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b="1" dirty="0">
                <a:solidFill>
                  <a:schemeClr val="folHlink"/>
                </a:solidFill>
              </a:rPr>
              <a:t>Publications for exam preparation</a:t>
            </a:r>
          </a:p>
          <a:p>
            <a:pPr marL="738188" lvl="1" indent="-28098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dirty="0">
                <a:solidFill>
                  <a:srgbClr val="392419"/>
                </a:solidFill>
              </a:rPr>
              <a:t>Past Paper Packs</a:t>
            </a:r>
          </a:p>
          <a:p>
            <a:pPr marL="738188" lvl="1" indent="-28098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dirty="0">
                <a:solidFill>
                  <a:srgbClr val="392419"/>
                </a:solidFill>
              </a:rPr>
              <a:t>Speaking Test Preparation Packs</a:t>
            </a:r>
          </a:p>
          <a:p>
            <a:pPr marL="738188" lvl="1" indent="-28098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ru-RU" sz="2400" dirty="0">
                <a:solidFill>
                  <a:srgbClr val="392419"/>
                </a:solidFill>
              </a:rPr>
              <a:t>Top Tips Series for candidates</a:t>
            </a:r>
          </a:p>
          <a:p>
            <a:pPr marL="338138" indent="-338138" defTabSz="449263" eaLnBrk="1" hangingPunct="1">
              <a:spcBef>
                <a:spcPts val="800"/>
              </a:spcBef>
              <a:buClr>
                <a:srgbClr val="0042A1"/>
              </a:buClr>
              <a:buSzPct val="1350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ru-RU" b="1" dirty="0">
              <a:solidFill>
                <a:schemeClr val="folHlink"/>
              </a:solidFill>
            </a:endParaRPr>
          </a:p>
          <a:p>
            <a:pPr marL="738188" lvl="1" indent="-280988" defTabSz="449263" eaLnBrk="1" hangingPunct="1">
              <a:spcBef>
                <a:spcPts val="800"/>
              </a:spcBef>
              <a:buClr>
                <a:srgbClr val="0042A1"/>
              </a:buClr>
              <a:buSzPct val="135000"/>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ru-RU" b="1" dirty="0">
              <a:solidFill>
                <a:schemeClr val="folHlink"/>
              </a:solidFill>
            </a:endParaRPr>
          </a:p>
        </p:txBody>
      </p:sp>
      <p:pic>
        <p:nvPicPr>
          <p:cNvPr id="74756" name="Picture 4"/>
          <p:cNvPicPr>
            <a:picLocks noChangeAspect="1" noChangeArrowheads="1"/>
          </p:cNvPicPr>
          <p:nvPr/>
        </p:nvPicPr>
        <p:blipFill>
          <a:blip r:embed="rId4"/>
          <a:srcRect/>
          <a:stretch>
            <a:fillRect/>
          </a:stretch>
        </p:blipFill>
        <p:spPr bwMode="auto">
          <a:xfrm>
            <a:off x="6732588" y="3213100"/>
            <a:ext cx="1935162" cy="3149600"/>
          </a:xfrm>
          <a:prstGeom prst="rect">
            <a:avLst/>
          </a:prstGeom>
          <a:noFill/>
          <a:ln w="9525">
            <a:noFill/>
            <a:miter lim="800000"/>
            <a:headEnd/>
            <a:tailEnd/>
          </a:ln>
        </p:spPr>
      </p:pic>
      <p:pic>
        <p:nvPicPr>
          <p:cNvPr id="74757" name="Picture 5" descr="TeacherSupport_80mm_CMYK_Lower_Res"/>
          <p:cNvPicPr>
            <a:picLocks noChangeAspect="1" noChangeArrowheads="1"/>
          </p:cNvPicPr>
          <p:nvPr/>
        </p:nvPicPr>
        <p:blipFill>
          <a:blip r:embed="rId5" cstate="email"/>
          <a:srcRect/>
          <a:stretch>
            <a:fillRect/>
          </a:stretch>
        </p:blipFill>
        <p:spPr bwMode="auto">
          <a:xfrm>
            <a:off x="6661150" y="765175"/>
            <a:ext cx="1079500" cy="1079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p>
        </p:txBody>
      </p:sp>
      <p:sp>
        <p:nvSpPr>
          <p:cNvPr id="54275" name="Rectangle 3"/>
          <p:cNvSpPr>
            <a:spLocks noGrp="1" noChangeArrowheads="1"/>
          </p:cNvSpPr>
          <p:nvPr>
            <p:ph idx="1"/>
          </p:nvPr>
        </p:nvSpPr>
        <p:spPr/>
        <p:txBody>
          <a:bodyPr/>
          <a:lstStyle/>
          <a:p>
            <a:pPr marL="609600" indent="-609600" algn="ctr" eaLnBrk="1" hangingPunct="1"/>
            <a:r>
              <a:rPr lang="en-US" sz="6600" smtClean="0">
                <a:solidFill>
                  <a:srgbClr val="CC0000"/>
                </a:solidFill>
              </a:rPr>
              <a:t>THANK YOU!</a:t>
            </a:r>
          </a:p>
          <a:p>
            <a:pPr marL="609600" indent="-609600" algn="ctr" eaLnBrk="1" hangingPunct="1"/>
            <a:r>
              <a:rPr lang="en-US" sz="6000" smtClean="0">
                <a:solidFill>
                  <a:srgbClr val="CC0000"/>
                </a:solidFill>
              </a:rPr>
              <a:t>Irina Solokova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en-US" dirty="0" smtClean="0"/>
          </a:p>
          <a:p>
            <a:pPr algn="ctr"/>
            <a:r>
              <a:rPr lang="en-US" sz="8000" dirty="0" smtClean="0"/>
              <a:t>WRITING</a:t>
            </a:r>
            <a:endParaRPr lang="ru-RU" sz="8000" dirty="0"/>
          </a:p>
        </p:txBody>
      </p:sp>
    </p:spTree>
    <p:extLst>
      <p:ext uri="{BB962C8B-B14F-4D97-AF65-F5344CB8AC3E}">
        <p14:creationId xmlns:p14="http://schemas.microsoft.com/office/powerpoint/2010/main" xmlns="" val="16246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z="4000" dirty="0" smtClean="0"/>
              <a:t>Writing at B2: Can Do statements</a:t>
            </a:r>
            <a:endParaRPr lang="en-US" sz="4000" dirty="0" smtClean="0">
              <a:ea typeface="+mj-ea"/>
              <a:cs typeface="+mj-cs"/>
            </a:endParaRPr>
          </a:p>
        </p:txBody>
      </p:sp>
      <p:sp>
        <p:nvSpPr>
          <p:cNvPr id="86019" name="Rectangle 3"/>
          <p:cNvSpPr>
            <a:spLocks noGrp="1" noChangeArrowheads="1"/>
          </p:cNvSpPr>
          <p:nvPr>
            <p:ph type="body" idx="1"/>
          </p:nvPr>
        </p:nvSpPr>
        <p:spPr/>
        <p:txBody>
          <a:bodyPr/>
          <a:lstStyle/>
          <a:p>
            <a:pPr marL="0" indent="0">
              <a:lnSpc>
                <a:spcPct val="114000"/>
              </a:lnSpc>
              <a:defRPr/>
            </a:pPr>
            <a:r>
              <a:rPr lang="en-GB" dirty="0" smtClean="0">
                <a:cs typeface="Arial" panose="020B0604020202020204" pitchFamily="34" charset="0"/>
              </a:rPr>
              <a:t>I can write clear, ______  text on a wide range of subjects related to my _______. </a:t>
            </a:r>
            <a:br>
              <a:rPr lang="en-GB" dirty="0" smtClean="0">
                <a:cs typeface="Arial" panose="020B0604020202020204" pitchFamily="34" charset="0"/>
              </a:rPr>
            </a:br>
            <a:r>
              <a:rPr lang="en-GB" dirty="0" smtClean="0">
                <a:cs typeface="Arial" panose="020B0604020202020204" pitchFamily="34" charset="0"/>
              </a:rPr>
              <a:t>I can write an essay or report, passing on information or giving _______ in support of or against a particular point of view. I can write letters highlighting the ________ significance of events and experiences.</a:t>
            </a:r>
            <a:endParaRPr lang="en-GB" dirty="0">
              <a:cs typeface="Arial" panose="020B0604020202020204" pitchFamily="34" charset="0"/>
            </a:endParaRPr>
          </a:p>
          <a:p>
            <a:pPr marL="0" indent="0" eaLnBrk="1" hangingPunct="1">
              <a:lnSpc>
                <a:spcPct val="114000"/>
              </a:lnSpc>
              <a:defRPr/>
            </a:pPr>
            <a:endParaRPr lang="en-US" dirty="0" smtClean="0">
              <a:ea typeface="+mn-ea"/>
              <a:cs typeface="Arial" panose="020B0604020202020204" pitchFamily="34" charset="0"/>
            </a:endParaRPr>
          </a:p>
        </p:txBody>
      </p:sp>
      <p:sp>
        <p:nvSpPr>
          <p:cNvPr id="2" name="TextBox 1"/>
          <p:cNvSpPr txBox="1">
            <a:spLocks noChangeArrowheads="1"/>
          </p:cNvSpPr>
          <p:nvPr/>
        </p:nvSpPr>
        <p:spPr bwMode="auto">
          <a:xfrm>
            <a:off x="3457575" y="2020888"/>
            <a:ext cx="1657350" cy="585787"/>
          </a:xfrm>
          <a:prstGeom prst="rect">
            <a:avLst/>
          </a:prstGeom>
          <a:noFill/>
          <a:ln w="9525">
            <a:noFill/>
            <a:miter lim="800000"/>
            <a:headEnd/>
            <a:tailEnd/>
          </a:ln>
        </p:spPr>
        <p:txBody>
          <a:bodyPr>
            <a:spAutoFit/>
          </a:bodyPr>
          <a:lstStyle/>
          <a:p>
            <a:r>
              <a:rPr lang="en-GB" altLang="en-US" sz="3200"/>
              <a:t>detailed</a:t>
            </a:r>
          </a:p>
        </p:txBody>
      </p:sp>
      <p:sp>
        <p:nvSpPr>
          <p:cNvPr id="3" name="TextBox 2"/>
          <p:cNvSpPr txBox="1">
            <a:spLocks noChangeArrowheads="1"/>
          </p:cNvSpPr>
          <p:nvPr/>
        </p:nvSpPr>
        <p:spPr bwMode="auto">
          <a:xfrm>
            <a:off x="6134100" y="2571750"/>
            <a:ext cx="1800225" cy="584200"/>
          </a:xfrm>
          <a:prstGeom prst="rect">
            <a:avLst/>
          </a:prstGeom>
          <a:noFill/>
          <a:ln w="9525">
            <a:noFill/>
            <a:miter lim="800000"/>
            <a:headEnd/>
            <a:tailEnd/>
          </a:ln>
        </p:spPr>
        <p:txBody>
          <a:bodyPr>
            <a:spAutoFit/>
          </a:bodyPr>
          <a:lstStyle/>
          <a:p>
            <a:r>
              <a:rPr lang="en-GB" altLang="en-US" sz="3200">
                <a:cs typeface="Arial" charset="0"/>
              </a:rPr>
              <a:t>interests</a:t>
            </a:r>
          </a:p>
        </p:txBody>
      </p:sp>
      <p:sp>
        <p:nvSpPr>
          <p:cNvPr id="4" name="TextBox 3"/>
          <p:cNvSpPr txBox="1">
            <a:spLocks noChangeArrowheads="1"/>
          </p:cNvSpPr>
          <p:nvPr/>
        </p:nvSpPr>
        <p:spPr bwMode="auto">
          <a:xfrm>
            <a:off x="4284663" y="3675063"/>
            <a:ext cx="1655762" cy="584200"/>
          </a:xfrm>
          <a:prstGeom prst="rect">
            <a:avLst/>
          </a:prstGeom>
          <a:noFill/>
          <a:ln w="9525">
            <a:noFill/>
            <a:miter lim="800000"/>
            <a:headEnd/>
            <a:tailEnd/>
          </a:ln>
        </p:spPr>
        <p:txBody>
          <a:bodyPr>
            <a:spAutoFit/>
          </a:bodyPr>
          <a:lstStyle/>
          <a:p>
            <a:r>
              <a:rPr lang="en-GB" altLang="en-US" sz="3200">
                <a:cs typeface="Arial" charset="0"/>
              </a:rPr>
              <a:t>reasons</a:t>
            </a:r>
          </a:p>
        </p:txBody>
      </p:sp>
      <p:sp>
        <p:nvSpPr>
          <p:cNvPr id="5" name="TextBox 4"/>
          <p:cNvSpPr txBox="1">
            <a:spLocks noChangeArrowheads="1"/>
          </p:cNvSpPr>
          <p:nvPr/>
        </p:nvSpPr>
        <p:spPr bwMode="auto">
          <a:xfrm>
            <a:off x="5580063" y="4775200"/>
            <a:ext cx="1906587" cy="585788"/>
          </a:xfrm>
          <a:prstGeom prst="rect">
            <a:avLst/>
          </a:prstGeom>
          <a:noFill/>
          <a:ln w="9525">
            <a:noFill/>
            <a:miter lim="800000"/>
            <a:headEnd/>
            <a:tailEnd/>
          </a:ln>
        </p:spPr>
        <p:txBody>
          <a:bodyPr>
            <a:spAutoFit/>
          </a:bodyPr>
          <a:lstStyle/>
          <a:p>
            <a:r>
              <a:rPr lang="en-GB" altLang="en-US" sz="3200">
                <a:cs typeface="Arial" charset="0"/>
              </a:rPr>
              <a:t>personal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906463"/>
            <a:ext cx="8229600" cy="936625"/>
          </a:xfrm>
        </p:spPr>
        <p:txBody>
          <a:bodyPr/>
          <a:lstStyle/>
          <a:p>
            <a:r>
              <a:rPr lang="en-GB" altLang="en-US" smtClean="0"/>
              <a:t>Overview of the Writing paper</a:t>
            </a:r>
          </a:p>
        </p:txBody>
      </p:sp>
      <p:sp>
        <p:nvSpPr>
          <p:cNvPr id="3" name="Content Placeholder 2"/>
          <p:cNvSpPr>
            <a:spLocks noGrp="1"/>
          </p:cNvSpPr>
          <p:nvPr>
            <p:ph idx="1"/>
          </p:nvPr>
        </p:nvSpPr>
        <p:spPr>
          <a:xfrm>
            <a:off x="457200" y="1990725"/>
            <a:ext cx="8229600" cy="4497388"/>
          </a:xfrm>
        </p:spPr>
        <p:txBody>
          <a:bodyPr/>
          <a:lstStyle/>
          <a:p>
            <a:pPr>
              <a:defRPr/>
            </a:pPr>
            <a:r>
              <a:rPr lang="en-GB" sz="2800" dirty="0" smtClean="0"/>
              <a:t>Overall timing: 1 </a:t>
            </a:r>
            <a:r>
              <a:rPr lang="en-GB" sz="2800" dirty="0"/>
              <a:t>hour 20 minutes</a:t>
            </a:r>
            <a:endParaRPr lang="en-GB" sz="2800" dirty="0" smtClean="0"/>
          </a:p>
          <a:p>
            <a:pPr>
              <a:defRPr/>
            </a:pPr>
            <a:r>
              <a:rPr lang="en-GB" sz="2800" dirty="0" smtClean="0"/>
              <a:t>Two parts:</a:t>
            </a:r>
          </a:p>
          <a:p>
            <a:pPr marL="457200" indent="-457200">
              <a:buFont typeface="Arial" panose="020B0604020202020204" pitchFamily="34" charset="0"/>
              <a:buChar char="•"/>
              <a:defRPr/>
            </a:pPr>
            <a:r>
              <a:rPr lang="en-GB" sz="2800" dirty="0" smtClean="0"/>
              <a:t>Part 1: compulsory essay question</a:t>
            </a:r>
          </a:p>
          <a:p>
            <a:pPr marL="457200" indent="-457200">
              <a:buFont typeface="Arial" panose="020B0604020202020204" pitchFamily="34" charset="0"/>
              <a:buChar char="•"/>
              <a:defRPr/>
            </a:pPr>
            <a:r>
              <a:rPr lang="en-GB" sz="2800" dirty="0" smtClean="0"/>
              <a:t>Part 2: one </a:t>
            </a:r>
            <a:r>
              <a:rPr lang="en-GB" sz="2800" dirty="0"/>
              <a:t>task from a choice of </a:t>
            </a:r>
            <a:r>
              <a:rPr lang="en-GB" sz="2800" dirty="0" smtClean="0"/>
              <a:t>four questions (an article, a review, an essay, a letter, a story)</a:t>
            </a:r>
          </a:p>
          <a:p>
            <a:pPr marL="457200" indent="-457200">
              <a:buFont typeface="Arial" panose="020B0604020202020204" pitchFamily="34" charset="0"/>
              <a:buChar char="•"/>
              <a:defRPr/>
            </a:pPr>
            <a:r>
              <a:rPr lang="en-GB" sz="2800" dirty="0" smtClean="0"/>
              <a:t>Each answer should be between 140 and 190 words</a:t>
            </a:r>
          </a:p>
          <a:p>
            <a:pPr marL="457200" indent="-457200">
              <a:buFont typeface="Arial" panose="020B0604020202020204" pitchFamily="34" charset="0"/>
              <a:buChar char="•"/>
              <a:defRPr/>
            </a:pPr>
            <a:r>
              <a:rPr lang="en-GB" sz="2800" dirty="0" smtClean="0"/>
              <a:t>Each part has equal marks</a:t>
            </a:r>
          </a:p>
          <a:p>
            <a:pPr>
              <a:defRPr/>
            </a:pPr>
            <a:endParaRPr lang="en-GB"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Заголовок 1"/>
          <p:cNvSpPr>
            <a:spLocks noGrp="1"/>
          </p:cNvSpPr>
          <p:nvPr>
            <p:ph type="title"/>
          </p:nvPr>
        </p:nvSpPr>
        <p:spPr/>
        <p:txBody>
          <a:bodyPr/>
          <a:lstStyle/>
          <a:p>
            <a:r>
              <a:rPr lang="en-US" altLang="ru-RU" smtClean="0"/>
              <a:t>Assessment criteria</a:t>
            </a:r>
            <a:endParaRPr lang="ru-RU" altLang="ru-RU" smtClean="0"/>
          </a:p>
        </p:txBody>
      </p:sp>
      <p:sp>
        <p:nvSpPr>
          <p:cNvPr id="77827" name="Содержимое 2"/>
          <p:cNvSpPr>
            <a:spLocks noGrp="1"/>
          </p:cNvSpPr>
          <p:nvPr>
            <p:ph idx="1"/>
          </p:nvPr>
        </p:nvSpPr>
        <p:spPr/>
        <p:txBody>
          <a:bodyPr/>
          <a:lstStyle/>
          <a:p>
            <a:pPr>
              <a:buFontTx/>
              <a:buChar char="•"/>
            </a:pPr>
            <a:r>
              <a:rPr lang="en-US" altLang="ru-RU" smtClean="0"/>
              <a:t>Content</a:t>
            </a:r>
            <a:endParaRPr lang="ru-RU" altLang="ru-RU" smtClean="0"/>
          </a:p>
          <a:p>
            <a:r>
              <a:rPr lang="ru-RU" altLang="ru-RU" smtClean="0"/>
              <a:t>_________________________________</a:t>
            </a:r>
            <a:endParaRPr lang="en-US" altLang="ru-RU" smtClean="0"/>
          </a:p>
          <a:p>
            <a:pPr>
              <a:buFontTx/>
              <a:buChar char="•"/>
            </a:pPr>
            <a:r>
              <a:rPr lang="en-US" altLang="ru-RU" smtClean="0"/>
              <a:t>Communicative achievement</a:t>
            </a:r>
          </a:p>
          <a:p>
            <a:pPr>
              <a:buFontTx/>
              <a:buChar char="•"/>
            </a:pPr>
            <a:r>
              <a:rPr lang="en-US" altLang="ru-RU" smtClean="0"/>
              <a:t>Organisation</a:t>
            </a:r>
          </a:p>
          <a:p>
            <a:pPr>
              <a:buFontTx/>
              <a:buChar char="•"/>
            </a:pPr>
            <a:r>
              <a:rPr lang="en-US" altLang="ru-RU" smtClean="0"/>
              <a:t>Language</a:t>
            </a:r>
          </a:p>
          <a:p>
            <a:endParaRPr lang="ru-RU" altLang="ru-RU" smtClean="0"/>
          </a:p>
        </p:txBody>
      </p:sp>
    </p:spTree>
    <p:extLst>
      <p:ext uri="{BB962C8B-B14F-4D97-AF65-F5344CB8AC3E}">
        <p14:creationId xmlns:p14="http://schemas.microsoft.com/office/powerpoint/2010/main" xmlns="" val="399012017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                        </a:t>
            </a:r>
            <a:r>
              <a:rPr lang="en-US" dirty="0" smtClean="0">
                <a:solidFill>
                  <a:srgbClr val="CC0000"/>
                </a:solidFill>
              </a:rPr>
              <a:t>cognitive</a:t>
            </a:r>
          </a:p>
          <a:p>
            <a:endParaRPr lang="en-US" dirty="0" smtClean="0"/>
          </a:p>
          <a:p>
            <a:r>
              <a:rPr lang="en-US" dirty="0" smtClean="0"/>
              <a:t>                       MESSAGE</a:t>
            </a:r>
          </a:p>
          <a:p>
            <a:endParaRPr lang="en-US" dirty="0" smtClean="0"/>
          </a:p>
          <a:p>
            <a:r>
              <a:rPr lang="en-US" dirty="0" smtClean="0">
                <a:solidFill>
                  <a:srgbClr val="CC0000"/>
                </a:solidFill>
              </a:rPr>
              <a:t>linguistic</a:t>
            </a:r>
            <a:r>
              <a:rPr lang="en-US" dirty="0" smtClean="0"/>
              <a:t>				</a:t>
            </a:r>
            <a:r>
              <a:rPr lang="en-US" dirty="0" smtClean="0">
                <a:solidFill>
                  <a:srgbClr val="CC0000"/>
                </a:solidFill>
              </a:rPr>
              <a:t>sociolinguistic</a:t>
            </a:r>
            <a:endParaRPr lang="ru-RU" dirty="0">
              <a:solidFill>
                <a:srgbClr val="CC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construct of writing tasks</a:t>
            </a:r>
            <a:endParaRPr lang="ru-RU" dirty="0"/>
          </a:p>
        </p:txBody>
      </p:sp>
      <p:sp>
        <p:nvSpPr>
          <p:cNvPr id="3" name="Содержимое 2"/>
          <p:cNvSpPr>
            <a:spLocks noGrp="1"/>
          </p:cNvSpPr>
          <p:nvPr>
            <p:ph idx="1"/>
          </p:nvPr>
        </p:nvSpPr>
        <p:spPr/>
        <p:txBody>
          <a:bodyPr/>
          <a:lstStyle/>
          <a:p>
            <a:r>
              <a:rPr lang="en-US" dirty="0" smtClean="0"/>
              <a:t>Write a letter to your friend about x and y asking z.</a:t>
            </a:r>
          </a:p>
          <a:p>
            <a:endParaRPr lang="en-US" dirty="0" smtClean="0"/>
          </a:p>
          <a:p>
            <a:endParaRPr lang="en-US" dirty="0" smtClean="0"/>
          </a:p>
          <a:p>
            <a:r>
              <a:rPr lang="en-US" sz="2800" dirty="0" smtClean="0"/>
              <a:t>A. message     B. cognitive     C. linguistic             D. sociolinguistic</a:t>
            </a:r>
            <a:endParaRPr lang="ru-RU" sz="2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ambridge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Cambridge2</Template>
  <TotalTime>446</TotalTime>
  <Words>863</Words>
  <Application>Microsoft Office PowerPoint</Application>
  <PresentationFormat>Экран (4:3)</PresentationFormat>
  <Paragraphs>206</Paragraphs>
  <Slides>33</Slides>
  <Notes>6</Notes>
  <HiddenSlides>4</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Cambridge2</vt:lpstr>
      <vt:lpstr>Acrobat Document</vt:lpstr>
      <vt:lpstr>Слайд 1</vt:lpstr>
      <vt:lpstr> </vt:lpstr>
      <vt:lpstr>Summative,  Learning Oriented Assessment (formative)</vt:lpstr>
      <vt:lpstr>Слайд 4</vt:lpstr>
      <vt:lpstr>Writing at B2: Can Do statements</vt:lpstr>
      <vt:lpstr>Overview of the Writing paper</vt:lpstr>
      <vt:lpstr>Assessment criteria</vt:lpstr>
      <vt:lpstr>Слайд 8</vt:lpstr>
      <vt:lpstr>The construct of writing tasks</vt:lpstr>
      <vt:lpstr>The construct of writing tasks</vt:lpstr>
      <vt:lpstr>Assessment criteria</vt:lpstr>
      <vt:lpstr>Слайд 12</vt:lpstr>
      <vt:lpstr>Слайд 13</vt:lpstr>
      <vt:lpstr>Writing Part 1</vt:lpstr>
      <vt:lpstr>Слайд 15</vt:lpstr>
      <vt:lpstr>Part 2 questions</vt:lpstr>
      <vt:lpstr>Part 2 task</vt:lpstr>
      <vt:lpstr>Слайд 18</vt:lpstr>
      <vt:lpstr>The thrill of speaking is …</vt:lpstr>
      <vt:lpstr>CEFR B2 Speaking descriptors</vt:lpstr>
      <vt:lpstr>Speaking paper overview</vt:lpstr>
      <vt:lpstr>Assessment criteria</vt:lpstr>
      <vt:lpstr>Part 2</vt:lpstr>
      <vt:lpstr>Part 2: sample task</vt:lpstr>
      <vt:lpstr>Part 3 focus</vt:lpstr>
      <vt:lpstr>Part 3: sample task (2min.+1min.)</vt:lpstr>
      <vt:lpstr>Part 3 (1 min.)</vt:lpstr>
      <vt:lpstr>Cambridge English: First for Schools (FCE) </vt:lpstr>
      <vt:lpstr>Good candidates, Speaking FCE</vt:lpstr>
      <vt:lpstr>Good candidates, Speaking FCE (2)</vt:lpstr>
      <vt:lpstr>Good candidates, Speaking FCE (3)</vt:lpstr>
      <vt:lpstr>Слайд 32</vt:lpstr>
      <vt:lpstr>Слайд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dc:creator>
  <cp:lastModifiedBy>User</cp:lastModifiedBy>
  <cp:revision>71</cp:revision>
  <dcterms:created xsi:type="dcterms:W3CDTF">2011-01-26T20:39:47Z</dcterms:created>
  <dcterms:modified xsi:type="dcterms:W3CDTF">2015-11-10T12:31:51Z</dcterms:modified>
</cp:coreProperties>
</file>